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  <p:sldMasterId id="2147483720" r:id="rId5"/>
  </p:sldMasterIdLst>
  <p:notesMasterIdLst>
    <p:notesMasterId r:id="rId43"/>
  </p:notesMasterIdLst>
  <p:sldIdLst>
    <p:sldId id="278" r:id="rId6"/>
    <p:sldId id="279" r:id="rId7"/>
    <p:sldId id="317" r:id="rId8"/>
    <p:sldId id="256" r:id="rId9"/>
    <p:sldId id="289" r:id="rId10"/>
    <p:sldId id="258" r:id="rId11"/>
    <p:sldId id="273" r:id="rId12"/>
    <p:sldId id="310" r:id="rId13"/>
    <p:sldId id="284" r:id="rId14"/>
    <p:sldId id="300" r:id="rId15"/>
    <p:sldId id="291" r:id="rId16"/>
    <p:sldId id="302" r:id="rId17"/>
    <p:sldId id="301" r:id="rId18"/>
    <p:sldId id="303" r:id="rId19"/>
    <p:sldId id="261" r:id="rId20"/>
    <p:sldId id="262" r:id="rId21"/>
    <p:sldId id="292" r:id="rId22"/>
    <p:sldId id="293" r:id="rId23"/>
    <p:sldId id="263" r:id="rId24"/>
    <p:sldId id="299" r:id="rId25"/>
    <p:sldId id="294" r:id="rId26"/>
    <p:sldId id="264" r:id="rId27"/>
    <p:sldId id="265" r:id="rId28"/>
    <p:sldId id="266" r:id="rId29"/>
    <p:sldId id="315" r:id="rId30"/>
    <p:sldId id="312" r:id="rId31"/>
    <p:sldId id="313" r:id="rId32"/>
    <p:sldId id="314" r:id="rId33"/>
    <p:sldId id="267" r:id="rId34"/>
    <p:sldId id="305" r:id="rId35"/>
    <p:sldId id="311" r:id="rId36"/>
    <p:sldId id="307" r:id="rId37"/>
    <p:sldId id="270" r:id="rId38"/>
    <p:sldId id="304" r:id="rId39"/>
    <p:sldId id="298" r:id="rId40"/>
    <p:sldId id="316" r:id="rId41"/>
    <p:sldId id="297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19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501" autoAdjust="0"/>
  </p:normalViewPr>
  <p:slideViewPr>
    <p:cSldViewPr>
      <p:cViewPr>
        <p:scale>
          <a:sx n="60" d="100"/>
          <a:sy n="60" d="100"/>
        </p:scale>
        <p:origin x="-1656" y="-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25DD2D-E72F-4FED-B6F1-EC12D6D1E967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D4E552-08C7-4E3C-9DC4-1E21B56EF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568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*CTLA-4 is a </a:t>
            </a:r>
            <a:r>
              <a:rPr lang="en-US" b="1" u="sng" dirty="0" smtClean="0"/>
              <a:t>receptor</a:t>
            </a:r>
            <a:r>
              <a:rPr lang="en-US" dirty="0" smtClean="0"/>
              <a:t> that</a:t>
            </a:r>
            <a:r>
              <a:rPr lang="en-US" baseline="0" dirty="0" smtClean="0"/>
              <a:t> </a:t>
            </a:r>
            <a:r>
              <a:rPr lang="en-US" dirty="0" smtClean="0"/>
              <a:t>transmits an inhibitory signal to T cells by competing</a:t>
            </a:r>
            <a:r>
              <a:rPr lang="en-US" baseline="0" dirty="0" smtClean="0"/>
              <a:t> with CD28 for binding to B7.1 and B7.2 (prevent the co-stimulatory signal)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4E552-08C7-4E3C-9DC4-1E21B56EFB1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66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4E552-08C7-4E3C-9DC4-1E21B56EFB1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1407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*synthetic T4 (levothyroxine) once daily on an empty stomach, ideally an hour before breakfast</a:t>
            </a:r>
            <a:r>
              <a:rPr lang="en-US" baseline="0" dirty="0" smtClean="0"/>
              <a:t> or at bed time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</a:p>
          <a:p>
            <a:r>
              <a:rPr lang="en-US" dirty="0" smtClean="0"/>
              <a:t>Patients usually begin to improve within two weeks</a:t>
            </a:r>
            <a:r>
              <a:rPr lang="en-US" baseline="0" dirty="0" smtClean="0"/>
              <a:t>, but </a:t>
            </a:r>
            <a:r>
              <a:rPr lang="en-US" dirty="0" smtClean="0"/>
              <a:t>steady-state TSH concentrations are not achieved for at least six weeks. Thus,</a:t>
            </a:r>
            <a:r>
              <a:rPr lang="en-US" baseline="0" dirty="0" smtClean="0"/>
              <a:t> </a:t>
            </a:r>
            <a:r>
              <a:rPr lang="en-US" dirty="0" smtClean="0"/>
              <a:t>the patient should be reevaluated and serum TSH measured in six weeks then once yearly.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4E552-08C7-4E3C-9DC4-1E21B56EFB1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4383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Graves' disease owes its name to the Irish doctor Robert James Graves, who described a case of </a:t>
            </a:r>
            <a:r>
              <a:rPr lang="en-US" dirty="0" err="1" smtClean="0"/>
              <a:t>goitre</a:t>
            </a:r>
            <a:r>
              <a:rPr lang="en-US" dirty="0" smtClean="0"/>
              <a:t> with exophthalmos in 1835.The German Karl Adolph von </a:t>
            </a:r>
            <a:r>
              <a:rPr lang="en-US" dirty="0" err="1" smtClean="0"/>
              <a:t>Basedow</a:t>
            </a:r>
            <a:r>
              <a:rPr lang="en-US" dirty="0" smtClean="0"/>
              <a:t> independently reported the same constellation of symptoms in 1840.As a result, on the European Continent, the terms </a:t>
            </a:r>
            <a:r>
              <a:rPr lang="en-US" dirty="0" err="1" smtClean="0"/>
              <a:t>Basedow's</a:t>
            </a:r>
            <a:r>
              <a:rPr lang="en-US" dirty="0" smtClean="0"/>
              <a:t> syndrome, </a:t>
            </a:r>
            <a:r>
              <a:rPr lang="en-US" dirty="0" err="1" smtClean="0"/>
              <a:t>Basedow's</a:t>
            </a:r>
            <a:r>
              <a:rPr lang="en-US" dirty="0" smtClean="0"/>
              <a:t> disease, are more common than Graves' disease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4E552-08C7-4E3C-9DC4-1E21B56EFB1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8984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0" dirty="0" smtClean="0">
                <a:solidFill>
                  <a:srgbClr val="FF0000"/>
                </a:solidFill>
              </a:rPr>
              <a:t>*The volume of the extraocular muscles and retroorbital connective and adipose tissue is increased,  due to inflammation .</a:t>
            </a:r>
          </a:p>
          <a:p>
            <a:r>
              <a:rPr lang="en-US" sz="2000" b="0" dirty="0" smtClean="0">
                <a:solidFill>
                  <a:srgbClr val="FF0000"/>
                </a:solidFill>
              </a:rPr>
              <a:t>Autoantibodies to extraocular muscle cells, have been detected in the serum of patients with Graves' ophthalmopathy</a:t>
            </a:r>
            <a:r>
              <a:rPr lang="en-US" sz="2000" b="0" baseline="0" dirty="0" smtClean="0">
                <a:solidFill>
                  <a:srgbClr val="FF0000"/>
                </a:solidFill>
              </a:rPr>
              <a:t> (TSH receptor is expressed primarily in the thyroid but also in adipocytes, fibroblasts, and a variety of additional sites) </a:t>
            </a:r>
            <a:endParaRPr lang="en-US" sz="2000" b="0" dirty="0" smtClean="0">
              <a:solidFill>
                <a:srgbClr val="FF0000"/>
              </a:solidFill>
            </a:endParaRPr>
          </a:p>
          <a:p>
            <a:r>
              <a:rPr lang="en-US" sz="2000" b="0" dirty="0" smtClean="0">
                <a:solidFill>
                  <a:srgbClr val="FF0000"/>
                </a:solidFill>
              </a:rPr>
              <a:t>* Graves’ disease can lead to Hashimoto’s thyroiditis and vice versa.</a:t>
            </a:r>
            <a:endParaRPr lang="en-US" sz="2000" b="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4E552-08C7-4E3C-9DC4-1E21B56EFB1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8613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4E552-08C7-4E3C-9DC4-1E21B56EFB1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0844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Thyrotrophin = TSH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4E552-08C7-4E3C-9DC4-1E21B56EFB1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2213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beta blocker should be started as soon as possible.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Decrease thyroid hormone synthesis: </a:t>
            </a:r>
            <a:r>
              <a:rPr lang="en-US" dirty="0" err="1" smtClean="0"/>
              <a:t>antithyroid</a:t>
            </a:r>
            <a:r>
              <a:rPr lang="en-US" dirty="0" smtClean="0"/>
              <a:t> drug (a </a:t>
            </a:r>
            <a:r>
              <a:rPr lang="en-US" dirty="0" err="1" smtClean="0"/>
              <a:t>thionamide</a:t>
            </a:r>
            <a:r>
              <a:rPr lang="en-US" smtClean="0"/>
              <a:t>), radioactive iodine, or thyroidectomy.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4E552-08C7-4E3C-9DC4-1E21B56EFB11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430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06C97D97-73A9-454D-9658-4CE8812D9EF9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3F22168-DCC2-427B-95B6-705E504B5E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7D97-73A9-454D-9658-4CE8812D9EF9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22168-DCC2-427B-95B6-705E504B5E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7D97-73A9-454D-9658-4CE8812D9EF9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22168-DCC2-427B-95B6-705E504B5E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D3641"/>
                </a:solidFill>
              </a:rPr>
              <a:pPr/>
              <a:t>1/24/2016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D364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D3641"/>
                </a:solidFill>
              </a:rPr>
              <a:pPr/>
              <a:t>‹#›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  <a:latin typeface="Tw Cen MT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4410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D3641"/>
                </a:solidFill>
              </a:rPr>
              <a:pPr/>
              <a:t>1/24/2016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D364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D3641"/>
                </a:solidFill>
              </a:rPr>
              <a:pPr/>
              <a:t>‹#›</a:t>
            </a:fld>
            <a:endParaRPr lang="en-US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027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  <a:latin typeface="Tw Cen MT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D3641"/>
                </a:solidFill>
              </a:rPr>
              <a:pPr/>
              <a:t>1/24/2016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D3641"/>
              </a:solidFill>
            </a:endParaRPr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D3641"/>
                </a:solidFill>
              </a:rPr>
              <a:pPr/>
              <a:t>‹#›</a:t>
            </a:fld>
            <a:endParaRPr lang="en-US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8594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D3641"/>
                </a:solidFill>
              </a:rPr>
              <a:pPr/>
              <a:t>1/24/2016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D364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D3641"/>
                </a:solidFill>
              </a:rPr>
              <a:pPr/>
              <a:t>‹#›</a:t>
            </a:fld>
            <a:endParaRPr lang="en-US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6751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D3641"/>
                </a:solidFill>
              </a:rPr>
              <a:pPr/>
              <a:t>1/24/2016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D364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D3641"/>
                </a:solidFill>
              </a:rPr>
              <a:pPr/>
              <a:t>‹#›</a:t>
            </a:fld>
            <a:endParaRPr lang="en-US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8134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D3641"/>
                </a:solidFill>
              </a:rPr>
              <a:pPr/>
              <a:t>1/24/2016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D364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D3641"/>
                </a:solidFill>
              </a:rPr>
              <a:pPr/>
              <a:t>‹#›</a:t>
            </a:fld>
            <a:endParaRPr lang="en-US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6485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D3641"/>
                </a:solidFill>
              </a:rPr>
              <a:pPr/>
              <a:t>1/24/2016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D364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D3641"/>
                </a:solidFill>
              </a:rPr>
              <a:pPr/>
              <a:t>‹#›</a:t>
            </a:fld>
            <a:endParaRPr lang="en-US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3045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D3641"/>
                </a:solidFill>
              </a:rPr>
              <a:pPr/>
              <a:t>1/24/2016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D364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D3641"/>
                </a:solidFill>
              </a:rPr>
              <a:pPr/>
              <a:t>‹#›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  <a:latin typeface="Tw Cen MT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84114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7D97-73A9-454D-9658-4CE8812D9EF9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22168-DCC2-427B-95B6-705E504B5E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D3641"/>
                </a:solidFill>
              </a:rPr>
              <a:pPr/>
              <a:t>1/24/2016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D364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D3641"/>
                </a:solidFill>
              </a:rPr>
              <a:pPr/>
              <a:t>‹#›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  <a:latin typeface="Tw Cen MT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21079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D3641"/>
                </a:solidFill>
              </a:rPr>
              <a:pPr/>
              <a:t>1/24/2016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D364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D3641"/>
                </a:solidFill>
              </a:rPr>
              <a:pPr/>
              <a:t>‹#›</a:t>
            </a:fld>
            <a:endParaRPr lang="en-US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0318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D3641"/>
                </a:solidFill>
              </a:rPr>
              <a:pPr/>
              <a:t>1/24/2016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D364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D3641"/>
                </a:solidFill>
              </a:rPr>
              <a:pPr/>
              <a:t>‹#›</a:t>
            </a:fld>
            <a:endParaRPr lang="en-US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7427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D3641"/>
                </a:solidFill>
              </a:rPr>
              <a:pPr/>
              <a:t>1/24/2016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D364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D3641"/>
                </a:solidFill>
              </a:rPr>
              <a:pPr/>
              <a:t>‹#›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  <a:latin typeface="Tw Cen MT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1415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D3641"/>
                </a:solidFill>
              </a:rPr>
              <a:pPr/>
              <a:t>1/24/2016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D364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D3641"/>
                </a:solidFill>
              </a:rPr>
              <a:pPr/>
              <a:t>‹#›</a:t>
            </a:fld>
            <a:endParaRPr lang="en-US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4242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  <a:latin typeface="Tw Cen MT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D3641"/>
                </a:solidFill>
              </a:rPr>
              <a:pPr/>
              <a:t>1/24/2016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D3641"/>
              </a:solidFill>
            </a:endParaRPr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D3641"/>
                </a:solidFill>
              </a:rPr>
              <a:pPr/>
              <a:t>‹#›</a:t>
            </a:fld>
            <a:endParaRPr lang="en-US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7362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D3641"/>
                </a:solidFill>
              </a:rPr>
              <a:pPr/>
              <a:t>1/24/2016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D364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D3641"/>
                </a:solidFill>
              </a:rPr>
              <a:pPr/>
              <a:t>‹#›</a:t>
            </a:fld>
            <a:endParaRPr lang="en-US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1877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D3641"/>
                </a:solidFill>
              </a:rPr>
              <a:pPr/>
              <a:t>1/24/2016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D364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D3641"/>
                </a:solidFill>
              </a:rPr>
              <a:pPr/>
              <a:t>‹#›</a:t>
            </a:fld>
            <a:endParaRPr lang="en-US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9101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D3641"/>
                </a:solidFill>
              </a:rPr>
              <a:pPr/>
              <a:t>1/24/2016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D364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D3641"/>
                </a:solidFill>
              </a:rPr>
              <a:pPr/>
              <a:t>‹#›</a:t>
            </a:fld>
            <a:endParaRPr lang="en-US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3690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D3641"/>
                </a:solidFill>
              </a:rPr>
              <a:pPr/>
              <a:t>1/24/2016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D364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D3641"/>
                </a:solidFill>
              </a:rPr>
              <a:pPr/>
              <a:t>‹#›</a:t>
            </a:fld>
            <a:endParaRPr lang="en-US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851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7D97-73A9-454D-9658-4CE8812D9EF9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22168-DCC2-427B-95B6-705E504B5E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D3641"/>
                </a:solidFill>
              </a:rPr>
              <a:pPr/>
              <a:t>1/24/2016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D364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D3641"/>
                </a:solidFill>
              </a:rPr>
              <a:pPr/>
              <a:t>‹#›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  <a:latin typeface="Tw Cen MT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76260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D3641"/>
                </a:solidFill>
              </a:rPr>
              <a:pPr/>
              <a:t>1/24/2016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D364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D3641"/>
                </a:solidFill>
              </a:rPr>
              <a:pPr/>
              <a:t>‹#›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  <a:latin typeface="Tw Cen MT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2070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D3641"/>
                </a:solidFill>
              </a:rPr>
              <a:pPr/>
              <a:t>1/24/2016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D364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D3641"/>
                </a:solidFill>
              </a:rPr>
              <a:pPr/>
              <a:t>‹#›</a:t>
            </a:fld>
            <a:endParaRPr lang="en-US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2820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D3641"/>
                </a:solidFill>
              </a:rPr>
              <a:pPr/>
              <a:t>1/24/2016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D364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D3641"/>
                </a:solidFill>
              </a:rPr>
              <a:pPr/>
              <a:t>‹#›</a:t>
            </a:fld>
            <a:endParaRPr lang="en-US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1176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06C97D97-73A9-454D-9658-4CE8812D9EF9}" type="datetimeFigureOut">
              <a:rPr lang="en-US" smtClean="0">
                <a:solidFill>
                  <a:srgbClr val="EA157A"/>
                </a:solidFill>
              </a:rPr>
              <a:pPr/>
              <a:t>1/24/2016</a:t>
            </a:fld>
            <a:endParaRPr lang="en-US">
              <a:solidFill>
                <a:srgbClr val="EA157A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>
              <a:solidFill>
                <a:srgbClr val="EA157A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3F22168-DCC2-427B-95B6-705E504B5E1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3444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7D97-73A9-454D-9658-4CE8812D9EF9}" type="datetimeFigureOut">
              <a:rPr lang="en-US" smtClean="0">
                <a:solidFill>
                  <a:srgbClr val="EA157A"/>
                </a:solidFill>
              </a:rPr>
              <a:pPr/>
              <a:t>1/24/2016</a:t>
            </a:fld>
            <a:endParaRPr lang="en-US">
              <a:solidFill>
                <a:srgbClr val="EA157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157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22168-DCC2-427B-95B6-705E504B5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32585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7D97-73A9-454D-9658-4CE8812D9EF9}" type="datetimeFigureOut">
              <a:rPr lang="en-US" smtClean="0">
                <a:solidFill>
                  <a:srgbClr val="EA157A"/>
                </a:solidFill>
              </a:rPr>
              <a:pPr/>
              <a:t>1/24/2016</a:t>
            </a:fld>
            <a:endParaRPr lang="en-US">
              <a:solidFill>
                <a:srgbClr val="EA157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157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22168-DCC2-427B-95B6-705E504B5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0968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7D97-73A9-454D-9658-4CE8812D9EF9}" type="datetimeFigureOut">
              <a:rPr lang="en-US" smtClean="0">
                <a:solidFill>
                  <a:srgbClr val="EA157A"/>
                </a:solidFill>
              </a:rPr>
              <a:pPr/>
              <a:t>1/24/2016</a:t>
            </a:fld>
            <a:endParaRPr lang="en-US">
              <a:solidFill>
                <a:srgbClr val="EA157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157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22168-DCC2-427B-95B6-705E504B5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48694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6C97D97-73A9-454D-9658-4CE8812D9EF9}" type="datetimeFigureOut">
              <a:rPr lang="en-US" smtClean="0">
                <a:solidFill>
                  <a:srgbClr val="EA157A"/>
                </a:solidFill>
              </a:rPr>
              <a:pPr/>
              <a:t>1/24/2016</a:t>
            </a:fld>
            <a:endParaRPr lang="en-US">
              <a:solidFill>
                <a:srgbClr val="EA157A"/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3F22168-DCC2-427B-95B6-705E504B5E1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>
              <a:solidFill>
                <a:srgbClr val="EA157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00265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06C97D97-73A9-454D-9658-4CE8812D9EF9}" type="datetimeFigureOut">
              <a:rPr lang="en-US" smtClean="0">
                <a:solidFill>
                  <a:srgbClr val="EA157A"/>
                </a:solidFill>
              </a:rPr>
              <a:pPr/>
              <a:t>1/24/2016</a:t>
            </a:fld>
            <a:endParaRPr lang="en-US">
              <a:solidFill>
                <a:srgbClr val="EA157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>
              <a:solidFill>
                <a:srgbClr val="EA157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3F22168-DCC2-427B-95B6-705E504B5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933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7D97-73A9-454D-9658-4CE8812D9EF9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22168-DCC2-427B-95B6-705E504B5E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7D97-73A9-454D-9658-4CE8812D9EF9}" type="datetimeFigureOut">
              <a:rPr lang="en-US" smtClean="0">
                <a:solidFill>
                  <a:srgbClr val="EA157A"/>
                </a:solidFill>
              </a:rPr>
              <a:pPr/>
              <a:t>1/24/2016</a:t>
            </a:fld>
            <a:endParaRPr lang="en-US">
              <a:solidFill>
                <a:srgbClr val="EA157A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157A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22168-DCC2-427B-95B6-705E504B5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3061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7D97-73A9-454D-9658-4CE8812D9EF9}" type="datetimeFigureOut">
              <a:rPr lang="en-US" smtClean="0">
                <a:solidFill>
                  <a:srgbClr val="EA157A"/>
                </a:solidFill>
              </a:rPr>
              <a:pPr/>
              <a:t>1/24/2016</a:t>
            </a:fld>
            <a:endParaRPr lang="en-US">
              <a:solidFill>
                <a:srgbClr val="EA157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157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22168-DCC2-427B-95B6-705E504B5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7386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7D97-73A9-454D-9658-4CE8812D9EF9}" type="datetimeFigureOut">
              <a:rPr lang="en-US" smtClean="0">
                <a:solidFill>
                  <a:srgbClr val="EA157A"/>
                </a:solidFill>
              </a:rPr>
              <a:pPr/>
              <a:t>1/24/2016</a:t>
            </a:fld>
            <a:endParaRPr lang="en-US">
              <a:solidFill>
                <a:srgbClr val="EA157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157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22168-DCC2-427B-95B6-705E504B5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13945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7D97-73A9-454D-9658-4CE8812D9EF9}" type="datetimeFigureOut">
              <a:rPr lang="en-US" smtClean="0">
                <a:solidFill>
                  <a:srgbClr val="EA157A"/>
                </a:solidFill>
              </a:rPr>
              <a:pPr/>
              <a:t>1/24/2016</a:t>
            </a:fld>
            <a:endParaRPr lang="en-US">
              <a:solidFill>
                <a:srgbClr val="EA157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157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22168-DCC2-427B-95B6-705E504B5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1454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7D97-73A9-454D-9658-4CE8812D9EF9}" type="datetimeFigureOut">
              <a:rPr lang="en-US" smtClean="0">
                <a:solidFill>
                  <a:srgbClr val="EA157A"/>
                </a:solidFill>
              </a:rPr>
              <a:pPr/>
              <a:t>1/24/2016</a:t>
            </a:fld>
            <a:endParaRPr lang="en-US">
              <a:solidFill>
                <a:srgbClr val="EA157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157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22168-DCC2-427B-95B6-705E504B5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3606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06C97D97-73A9-454D-9658-4CE8812D9EF9}" type="datetimeFigureOut">
              <a:rPr lang="en-US" smtClean="0">
                <a:solidFill>
                  <a:srgbClr val="EA157A"/>
                </a:solidFill>
              </a:rPr>
              <a:pPr/>
              <a:t>1/24/2016</a:t>
            </a:fld>
            <a:endParaRPr lang="en-US">
              <a:solidFill>
                <a:srgbClr val="EA157A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>
              <a:solidFill>
                <a:srgbClr val="EA157A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3F22168-DCC2-427B-95B6-705E504B5E1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47231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7D97-73A9-454D-9658-4CE8812D9EF9}" type="datetimeFigureOut">
              <a:rPr lang="en-US" smtClean="0">
                <a:solidFill>
                  <a:srgbClr val="EA157A"/>
                </a:solidFill>
              </a:rPr>
              <a:pPr/>
              <a:t>1/24/2016</a:t>
            </a:fld>
            <a:endParaRPr lang="en-US">
              <a:solidFill>
                <a:srgbClr val="EA157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157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22168-DCC2-427B-95B6-705E504B5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2287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7D97-73A9-454D-9658-4CE8812D9EF9}" type="datetimeFigureOut">
              <a:rPr lang="en-US" smtClean="0">
                <a:solidFill>
                  <a:srgbClr val="EA157A"/>
                </a:solidFill>
              </a:rPr>
              <a:pPr/>
              <a:t>1/24/2016</a:t>
            </a:fld>
            <a:endParaRPr lang="en-US">
              <a:solidFill>
                <a:srgbClr val="EA157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157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22168-DCC2-427B-95B6-705E504B5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50131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7D97-73A9-454D-9658-4CE8812D9EF9}" type="datetimeFigureOut">
              <a:rPr lang="en-US" smtClean="0">
                <a:solidFill>
                  <a:srgbClr val="EA157A"/>
                </a:solidFill>
              </a:rPr>
              <a:pPr/>
              <a:t>1/24/2016</a:t>
            </a:fld>
            <a:endParaRPr lang="en-US">
              <a:solidFill>
                <a:srgbClr val="EA157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157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22168-DCC2-427B-95B6-705E504B5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74414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6C97D97-73A9-454D-9658-4CE8812D9EF9}" type="datetimeFigureOut">
              <a:rPr lang="en-US" smtClean="0">
                <a:solidFill>
                  <a:srgbClr val="EA157A"/>
                </a:solidFill>
              </a:rPr>
              <a:pPr/>
              <a:t>1/24/2016</a:t>
            </a:fld>
            <a:endParaRPr lang="en-US">
              <a:solidFill>
                <a:srgbClr val="EA157A"/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3F22168-DCC2-427B-95B6-705E504B5E1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>
              <a:solidFill>
                <a:srgbClr val="EA157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785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6C97D97-73A9-454D-9658-4CE8812D9EF9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3F22168-DCC2-427B-95B6-705E504B5E1C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06C97D97-73A9-454D-9658-4CE8812D9EF9}" type="datetimeFigureOut">
              <a:rPr lang="en-US" smtClean="0">
                <a:solidFill>
                  <a:srgbClr val="EA157A"/>
                </a:solidFill>
              </a:rPr>
              <a:pPr/>
              <a:t>1/24/2016</a:t>
            </a:fld>
            <a:endParaRPr lang="en-US">
              <a:solidFill>
                <a:srgbClr val="EA157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>
              <a:solidFill>
                <a:srgbClr val="EA157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3F22168-DCC2-427B-95B6-705E504B5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91728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7D97-73A9-454D-9658-4CE8812D9EF9}" type="datetimeFigureOut">
              <a:rPr lang="en-US" smtClean="0">
                <a:solidFill>
                  <a:srgbClr val="EA157A"/>
                </a:solidFill>
              </a:rPr>
              <a:pPr/>
              <a:t>1/24/2016</a:t>
            </a:fld>
            <a:endParaRPr lang="en-US">
              <a:solidFill>
                <a:srgbClr val="EA157A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157A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22168-DCC2-427B-95B6-705E504B5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63850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7D97-73A9-454D-9658-4CE8812D9EF9}" type="datetimeFigureOut">
              <a:rPr lang="en-US" smtClean="0">
                <a:solidFill>
                  <a:srgbClr val="EA157A"/>
                </a:solidFill>
              </a:rPr>
              <a:pPr/>
              <a:t>1/24/2016</a:t>
            </a:fld>
            <a:endParaRPr lang="en-US">
              <a:solidFill>
                <a:srgbClr val="EA157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157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22168-DCC2-427B-95B6-705E504B5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12397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7D97-73A9-454D-9658-4CE8812D9EF9}" type="datetimeFigureOut">
              <a:rPr lang="en-US" smtClean="0">
                <a:solidFill>
                  <a:srgbClr val="EA157A"/>
                </a:solidFill>
              </a:rPr>
              <a:pPr/>
              <a:t>1/24/2016</a:t>
            </a:fld>
            <a:endParaRPr lang="en-US">
              <a:solidFill>
                <a:srgbClr val="EA157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157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22168-DCC2-427B-95B6-705E504B5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56095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7D97-73A9-454D-9658-4CE8812D9EF9}" type="datetimeFigureOut">
              <a:rPr lang="en-US" smtClean="0">
                <a:solidFill>
                  <a:srgbClr val="EA157A"/>
                </a:solidFill>
              </a:rPr>
              <a:pPr/>
              <a:t>1/24/2016</a:t>
            </a:fld>
            <a:endParaRPr lang="en-US">
              <a:solidFill>
                <a:srgbClr val="EA157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157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22168-DCC2-427B-95B6-705E504B5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18374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7D97-73A9-454D-9658-4CE8812D9EF9}" type="datetimeFigureOut">
              <a:rPr lang="en-US" smtClean="0">
                <a:solidFill>
                  <a:srgbClr val="EA157A"/>
                </a:solidFill>
              </a:rPr>
              <a:pPr/>
              <a:t>1/24/2016</a:t>
            </a:fld>
            <a:endParaRPr lang="en-US">
              <a:solidFill>
                <a:srgbClr val="EA157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A157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22168-DCC2-427B-95B6-705E504B5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690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06C97D97-73A9-454D-9658-4CE8812D9EF9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3F22168-DCC2-427B-95B6-705E504B5E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7D97-73A9-454D-9658-4CE8812D9EF9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22168-DCC2-427B-95B6-705E504B5E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7D97-73A9-454D-9658-4CE8812D9EF9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22168-DCC2-427B-95B6-705E504B5E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7D97-73A9-454D-9658-4CE8812D9EF9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22168-DCC2-427B-95B6-705E504B5E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06C97D97-73A9-454D-9658-4CE8812D9EF9}" type="datetimeFigureOut">
              <a:rPr lang="en-US" smtClean="0"/>
              <a:t>1/24/2016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3F22168-DCC2-427B-95B6-705E504B5E1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  <a:latin typeface="Tw Cen MT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1D8BD707-D9CF-40AE-B4C6-C98DA3205C09}" type="datetimeFigureOut">
              <a:rPr lang="en-US" smtClean="0">
                <a:solidFill>
                  <a:srgbClr val="1D3641"/>
                </a:solidFill>
              </a:rPr>
              <a:pPr rtl="0"/>
              <a:t>1/24/2016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en-US">
              <a:solidFill>
                <a:srgbClr val="1D364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B6F15528-21DE-4FAA-801E-634DDDAF4B2B}" type="slidenum">
              <a:rPr lang="en-US" smtClean="0">
                <a:solidFill>
                  <a:srgbClr val="1D3641"/>
                </a:solidFill>
              </a:rPr>
              <a:pPr rtl="0"/>
              <a:t>‹#›</a:t>
            </a:fld>
            <a:endParaRPr lang="en-US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802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  <a:latin typeface="Tw Cen MT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1D8BD707-D9CF-40AE-B4C6-C98DA3205C09}" type="datetimeFigureOut">
              <a:rPr lang="en-US" smtClean="0">
                <a:solidFill>
                  <a:srgbClr val="1D3641"/>
                </a:solidFill>
              </a:rPr>
              <a:pPr rtl="0"/>
              <a:t>1/24/2016</a:t>
            </a:fld>
            <a:endParaRPr lang="en-US">
              <a:solidFill>
                <a:srgbClr val="1D364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en-US">
              <a:solidFill>
                <a:srgbClr val="1D364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B6F15528-21DE-4FAA-801E-634DDDAF4B2B}" type="slidenum">
              <a:rPr lang="en-US" smtClean="0">
                <a:solidFill>
                  <a:srgbClr val="1D3641"/>
                </a:solidFill>
              </a:rPr>
              <a:pPr rtl="0"/>
              <a:t>‹#›</a:t>
            </a:fld>
            <a:endParaRPr lang="en-US">
              <a:solidFill>
                <a:srgbClr val="1D3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925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06C97D97-73A9-454D-9658-4CE8812D9EF9}" type="datetimeFigureOut">
              <a:rPr lang="en-US" smtClean="0">
                <a:solidFill>
                  <a:srgbClr val="EA157A"/>
                </a:solidFill>
              </a:rPr>
              <a:pPr/>
              <a:t>1/24/2016</a:t>
            </a:fld>
            <a:endParaRPr lang="en-US">
              <a:solidFill>
                <a:srgbClr val="EA157A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>
              <a:solidFill>
                <a:srgbClr val="EA157A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3F22168-DCC2-427B-95B6-705E504B5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346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06C97D97-73A9-454D-9658-4CE8812D9EF9}" type="datetimeFigureOut">
              <a:rPr lang="en-US" smtClean="0">
                <a:solidFill>
                  <a:srgbClr val="EA157A"/>
                </a:solidFill>
              </a:rPr>
              <a:pPr/>
              <a:t>1/24/2016</a:t>
            </a:fld>
            <a:endParaRPr lang="en-US">
              <a:solidFill>
                <a:srgbClr val="EA157A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>
              <a:solidFill>
                <a:srgbClr val="EA157A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3F22168-DCC2-427B-95B6-705E504B5E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688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04800" y="1066800"/>
            <a:ext cx="8382001" cy="1702160"/>
          </a:xfrm>
        </p:spPr>
        <p:txBody>
          <a:bodyPr>
            <a:noAutofit/>
          </a:bodyPr>
          <a:lstStyle/>
          <a:p>
            <a:pPr algn="ctr"/>
            <a:r>
              <a:rPr lang="en-US" sz="66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Thyroid Autoimmune </a:t>
            </a:r>
            <a:r>
              <a:rPr lang="en-US" sz="66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Diseases</a:t>
            </a:r>
            <a:endParaRPr lang="en-US" sz="66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73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://www.virology.uzh.ch/research/NewGroupTrkolaID/ADCCEnID/ADC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43000"/>
            <a:ext cx="8610600" cy="5486400"/>
          </a:xfrm>
          <a:prstGeom prst="rect">
            <a:avLst/>
          </a:prstGeom>
          <a:noFill/>
          <a:ln w="571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76200"/>
            <a:ext cx="9220200" cy="10668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ADCC: 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antibody dependent cell mediated cytotoxicity </a:t>
            </a: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07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88"/>
          <a:stretch/>
        </p:blipFill>
        <p:spPr bwMode="auto">
          <a:xfrm>
            <a:off x="152400" y="152400"/>
            <a:ext cx="8763000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71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flipV="1">
            <a:off x="228600" y="106682"/>
            <a:ext cx="45719" cy="45719"/>
          </a:xfrm>
        </p:spPr>
        <p:txBody>
          <a:bodyPr>
            <a:normAutofit fontScale="90000"/>
          </a:bodyPr>
          <a:lstStyle/>
          <a:p>
            <a:pPr algn="l"/>
            <a:r>
              <a:rPr lang="en-US" sz="800" dirty="0" smtClean="0"/>
              <a:t>n</a:t>
            </a:r>
            <a:endParaRPr lang="en-US" sz="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477000"/>
          </a:xfrm>
          <a:noFill/>
          <a:ln>
            <a:solidFill>
              <a:srgbClr val="691921"/>
            </a:solidFill>
          </a:ln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rgbClr val="C00000"/>
                </a:solidFill>
              </a:rPr>
              <a:t>Histologically:</a:t>
            </a:r>
          </a:p>
          <a:p>
            <a:pPr marL="635508" indent="-571500" algn="l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/>
                </a:solidFill>
              </a:rPr>
              <a:t>Diffuse infiltration of lymphocyte; mainly B lymphocytes which can be seen as secondary lymphoid follicles (germinal center).</a:t>
            </a:r>
          </a:p>
          <a:p>
            <a:pPr marL="635508" indent="-571500">
              <a:buFont typeface="Arial" panose="020B0604020202020204" pitchFamily="34" charset="0"/>
              <a:buChar char="•"/>
            </a:pPr>
            <a:r>
              <a:rPr lang="en-US" sz="3200" dirty="0" err="1" smtClean="0">
                <a:solidFill>
                  <a:srgbClr val="0070C0"/>
                </a:solidFill>
              </a:rPr>
              <a:t>Hürthle</a:t>
            </a:r>
            <a:r>
              <a:rPr lang="en-US" sz="3200" dirty="0" smtClean="0">
                <a:solidFill>
                  <a:srgbClr val="0070C0"/>
                </a:solidFill>
              </a:rPr>
              <a:t> cell </a:t>
            </a:r>
            <a:r>
              <a:rPr lang="en-US" sz="3200" dirty="0" smtClean="0">
                <a:solidFill>
                  <a:schemeClr val="tx1"/>
                </a:solidFill>
              </a:rPr>
              <a:t>in tissue biopsies or </a:t>
            </a:r>
            <a:r>
              <a:rPr lang="en-US" sz="3200" dirty="0">
                <a:solidFill>
                  <a:schemeClr val="tx1"/>
                </a:solidFill>
              </a:rPr>
              <a:t>cytology (</a:t>
            </a:r>
            <a:r>
              <a:rPr lang="en-US" sz="3200" dirty="0" smtClean="0">
                <a:solidFill>
                  <a:schemeClr val="tx1"/>
                </a:solidFill>
              </a:rPr>
              <a:t>bigger </a:t>
            </a:r>
            <a:r>
              <a:rPr lang="en-US" sz="3200" dirty="0">
                <a:solidFill>
                  <a:schemeClr val="tx1"/>
                </a:solidFill>
              </a:rPr>
              <a:t>than a follicular cell and has pink-staining </a:t>
            </a:r>
            <a:r>
              <a:rPr lang="en-US" sz="3200" dirty="0" smtClean="0">
                <a:solidFill>
                  <a:schemeClr val="tx1"/>
                </a:solidFill>
              </a:rPr>
              <a:t>due to eosinophilic-granular cytoplasm) in Hashimoto’s and thyroid carcinoma. </a:t>
            </a:r>
            <a:endParaRPr lang="en-US" sz="3200" dirty="0" smtClean="0">
              <a:solidFill>
                <a:schemeClr val="tx1"/>
              </a:solidFill>
            </a:endParaRPr>
          </a:p>
          <a:p>
            <a:pPr marL="635508" indent="-5715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Immunohistochemistry for P63. Positive in Germinal center (not found in normal glands). </a:t>
            </a:r>
          </a:p>
        </p:txBody>
      </p:sp>
    </p:spTree>
    <p:extLst>
      <p:ext uri="{BB962C8B-B14F-4D97-AF65-F5344CB8AC3E}">
        <p14:creationId xmlns:p14="http://schemas.microsoft.com/office/powerpoint/2010/main" val="130336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0" y="0"/>
            <a:ext cx="8839200" cy="1219200"/>
          </a:xfrm>
        </p:spPr>
        <p:txBody>
          <a:bodyPr>
            <a:normAutofit/>
          </a:bodyPr>
          <a:lstStyle/>
          <a:p>
            <a:r>
              <a:rPr lang="en-US" sz="3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Lymphocytes infiltrate and germinal centers formation</a:t>
            </a:r>
            <a:endParaRPr lang="en-US" sz="3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0" y="1066800"/>
            <a:ext cx="8686799" cy="55070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118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pPr algn="l"/>
            <a:r>
              <a:rPr lang="en-US" sz="800" dirty="0" smtClean="0"/>
              <a:t>N</a:t>
            </a:r>
            <a:endParaRPr lang="en-US" sz="800" dirty="0"/>
          </a:p>
        </p:txBody>
      </p:sp>
      <p:sp>
        <p:nvSpPr>
          <p:cNvPr id="3" name="Subtitle 2"/>
          <p:cNvSpPr>
            <a:spLocks noGrp="1"/>
          </p:cNvSpPr>
          <p:nvPr>
            <p:ph sz="half" idx="1"/>
          </p:nvPr>
        </p:nvSpPr>
        <p:spPr>
          <a:xfrm>
            <a:off x="152400" y="5257800"/>
            <a:ext cx="4495800" cy="1447800"/>
          </a:xfrm>
          <a:noFill/>
          <a:ln>
            <a:solidFill>
              <a:srgbClr val="69192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en-US" sz="2600" dirty="0" smtClean="0"/>
              <a:t>Germinal center formation within thyroid tissues: reactive lymphocyte infiltrate.</a:t>
            </a:r>
          </a:p>
          <a:p>
            <a:r>
              <a:rPr lang="en-US" sz="2600" dirty="0"/>
              <a:t> </a:t>
            </a:r>
            <a:r>
              <a:rPr lang="en-US" sz="2600" dirty="0" smtClean="0"/>
              <a:t>Pink: dying </a:t>
            </a:r>
            <a:r>
              <a:rPr lang="en-US" sz="2600" dirty="0"/>
              <a:t>thyroid cell </a:t>
            </a:r>
            <a:endParaRPr lang="en-US" sz="1200" dirty="0" smtClean="0">
              <a:solidFill>
                <a:schemeClr val="tx1"/>
              </a:solidFill>
            </a:endParaRPr>
          </a:p>
          <a:p>
            <a:pPr algn="l"/>
            <a:endParaRPr lang="en-US" sz="1200" dirty="0" smtClean="0">
              <a:solidFill>
                <a:schemeClr val="tx1"/>
              </a:solidFill>
            </a:endParaRPr>
          </a:p>
          <a:p>
            <a:pPr algn="l"/>
            <a:endParaRPr lang="en-US" sz="2000" b="1" dirty="0" smtClean="0">
              <a:solidFill>
                <a:schemeClr val="tx1"/>
              </a:solidFill>
            </a:endParaRPr>
          </a:p>
          <a:p>
            <a:pPr algn="l"/>
            <a:endParaRPr lang="en-US" sz="2000" b="1" dirty="0">
              <a:solidFill>
                <a:schemeClr val="tx1"/>
              </a:solidFill>
            </a:endParaRPr>
          </a:p>
          <a:p>
            <a:pPr algn="l"/>
            <a:endParaRPr lang="en-US" sz="2000" b="1" dirty="0" smtClean="0">
              <a:solidFill>
                <a:schemeClr val="tx1"/>
              </a:solidFill>
            </a:endParaRPr>
          </a:p>
          <a:p>
            <a:pPr algn="l"/>
            <a:endParaRPr lang="en-US" sz="2000" b="1" dirty="0" smtClean="0">
              <a:solidFill>
                <a:schemeClr val="tx1"/>
              </a:solidFill>
            </a:endParaRPr>
          </a:p>
          <a:p>
            <a:pPr algn="l"/>
            <a:endParaRPr lang="en-US" sz="2000" b="1" dirty="0">
              <a:solidFill>
                <a:schemeClr val="tx1"/>
              </a:solidFill>
            </a:endParaRPr>
          </a:p>
          <a:p>
            <a:pPr algn="l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0688" y="5177224"/>
            <a:ext cx="4038600" cy="1593787"/>
          </a:xfrm>
          <a:ln>
            <a:solidFill>
              <a:srgbClr val="691921"/>
            </a:solidFill>
          </a:ln>
        </p:spPr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en-US" sz="2800" dirty="0" smtClean="0"/>
              <a:t>Immunohistochemistry </a:t>
            </a:r>
            <a:r>
              <a:rPr lang="en-US" sz="2800" dirty="0"/>
              <a:t>for </a:t>
            </a:r>
            <a:r>
              <a:rPr lang="en-US" sz="2800" dirty="0" smtClean="0"/>
              <a:t>P63. Positive </a:t>
            </a:r>
            <a:r>
              <a:rPr lang="en-US" sz="2800" dirty="0"/>
              <a:t>in Germinal </a:t>
            </a:r>
            <a:r>
              <a:rPr lang="en-US" sz="2800" dirty="0" smtClean="0"/>
              <a:t>center (not found in normal glands). </a:t>
            </a:r>
            <a:endParaRPr lang="en-US" sz="2800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2050" name="Picture 2" descr="C:\Users\nmansour\Desktop\lymph inf hashimoto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5" y="20782"/>
            <a:ext cx="4800600" cy="5063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-20782"/>
            <a:ext cx="43434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269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709"/>
            <a:ext cx="8686800" cy="1066800"/>
          </a:xfrm>
          <a:noFill/>
        </p:spPr>
        <p:txBody>
          <a:bodyPr>
            <a:noAutofit/>
          </a:bodyPr>
          <a:lstStyle/>
          <a:p>
            <a:pPr algn="l"/>
            <a:r>
              <a:rPr lang="en-US" sz="3600" b="1" dirty="0" smtClean="0">
                <a:solidFill>
                  <a:srgbClr val="C00000"/>
                </a:solidFill>
              </a:rPr>
              <a:t>Stages &amp; Clinical Features of Chronic Thyroiditis: 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152400" y="1219200"/>
            <a:ext cx="8839200" cy="5410200"/>
          </a:xfrm>
          <a:noFill/>
          <a:ln>
            <a:solidFill>
              <a:srgbClr val="7030A0"/>
            </a:solidFill>
          </a:ln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chemeClr val="tx1"/>
                </a:solidFill>
              </a:rPr>
              <a:t>Primary stage</a:t>
            </a:r>
            <a:r>
              <a:rPr lang="en-US" sz="3200" dirty="0" smtClean="0">
                <a:solidFill>
                  <a:schemeClr val="tx1"/>
                </a:solidFill>
              </a:rPr>
              <a:t>:  </a:t>
            </a:r>
            <a:r>
              <a:rPr lang="en-US" sz="3200" u="sng" dirty="0" smtClean="0"/>
              <a:t>Transient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200" dirty="0" smtClean="0"/>
              <a:t>hyperthyroidism</a:t>
            </a:r>
            <a:r>
              <a:rPr lang="en-US" sz="3200" dirty="0" smtClean="0">
                <a:solidFill>
                  <a:schemeClr val="tx1"/>
                </a:solidFill>
              </a:rPr>
              <a:t> due to inflammatory breakdown of thyroid follicles (silent painless inflammation). Release of thyroid hormones.  </a:t>
            </a:r>
          </a:p>
          <a:p>
            <a:pPr algn="l"/>
            <a:r>
              <a:rPr lang="en-US" sz="3200" b="1" dirty="0" smtClean="0">
                <a:solidFill>
                  <a:schemeClr val="tx1"/>
                </a:solidFill>
              </a:rPr>
              <a:t>Late stage</a:t>
            </a:r>
            <a:r>
              <a:rPr lang="en-US" sz="3200" dirty="0" smtClean="0">
                <a:solidFill>
                  <a:schemeClr val="tx1"/>
                </a:solidFill>
              </a:rPr>
              <a:t>: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Hypothyroidism</a:t>
            </a:r>
            <a:r>
              <a:rPr lang="en-US" sz="3200" dirty="0" smtClean="0">
                <a:solidFill>
                  <a:schemeClr val="tx1"/>
                </a:solidFill>
              </a:rPr>
              <a:t> due to progressive destruction of thyroid tissue and cellular malfunction. </a:t>
            </a:r>
          </a:p>
          <a:p>
            <a:pPr algn="l"/>
            <a:r>
              <a:rPr lang="en-US" sz="3200" dirty="0" smtClean="0">
                <a:solidFill>
                  <a:schemeClr val="tx1"/>
                </a:solidFill>
              </a:rPr>
              <a:t>The </a:t>
            </a:r>
            <a:r>
              <a:rPr lang="en-US" sz="3200" dirty="0" smtClean="0"/>
              <a:t>last outcome </a:t>
            </a:r>
            <a:r>
              <a:rPr lang="en-US" sz="3200" dirty="0" smtClean="0">
                <a:solidFill>
                  <a:schemeClr val="tx1"/>
                </a:solidFill>
              </a:rPr>
              <a:t>of Hashimoto’s disease is  </a:t>
            </a:r>
            <a:r>
              <a:rPr lang="en-US" sz="3200" b="1" dirty="0" smtClean="0">
                <a:solidFill>
                  <a:srgbClr val="FF0000"/>
                </a:solidFill>
              </a:rPr>
              <a:t>hypothyroidism</a:t>
            </a:r>
            <a:r>
              <a:rPr lang="en-US" sz="3200" dirty="0" smtClean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380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152400" y="228600"/>
            <a:ext cx="8839200" cy="6400800"/>
          </a:xfrm>
          <a:noFill/>
          <a:ln>
            <a:solidFill>
              <a:srgbClr val="7030A0"/>
            </a:solidFill>
          </a:ln>
        </p:spPr>
        <p:txBody>
          <a:bodyPr>
            <a:normAutofit/>
          </a:bodyPr>
          <a:lstStyle/>
          <a:p>
            <a:pPr marL="109728" indent="0" algn="l">
              <a:buNone/>
            </a:pPr>
            <a:r>
              <a:rPr lang="en-US" sz="3200" b="1" dirty="0" smtClean="0"/>
              <a:t>Clinical presentation:</a:t>
            </a:r>
          </a:p>
          <a:p>
            <a:pPr algn="l"/>
            <a:r>
              <a:rPr lang="en-US" sz="3200" dirty="0" smtClean="0"/>
              <a:t>A </a:t>
            </a:r>
            <a:r>
              <a:rPr lang="en-US" sz="3200" dirty="0" smtClean="0"/>
              <a:t>consistent physical sign in Hashimoto’s disease is enlarged thyroid gland </a:t>
            </a:r>
            <a:r>
              <a:rPr lang="en-US" sz="3200" dirty="0" smtClean="0"/>
              <a:t>(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goiter</a:t>
            </a:r>
            <a:r>
              <a:rPr lang="en-US" sz="3200" dirty="0" smtClean="0"/>
              <a:t>).</a:t>
            </a:r>
            <a:endParaRPr lang="en-US" sz="3200" dirty="0" smtClean="0"/>
          </a:p>
          <a:p>
            <a:r>
              <a:rPr lang="en-US" sz="3200" dirty="0"/>
              <a:t> </a:t>
            </a:r>
            <a:r>
              <a:rPr lang="en-US" sz="3200" dirty="0" smtClean="0"/>
              <a:t>Enlarged surrounding</a:t>
            </a:r>
            <a:r>
              <a:rPr lang="en-US" sz="3200" dirty="0"/>
              <a:t> </a:t>
            </a:r>
            <a:r>
              <a:rPr lang="en-US" sz="3200" dirty="0" smtClean="0"/>
              <a:t>lymph nodes. </a:t>
            </a:r>
          </a:p>
          <a:p>
            <a:r>
              <a:rPr lang="en-US" sz="3200" dirty="0" smtClean="0"/>
              <a:t>Weight gain, muscle </a:t>
            </a:r>
            <a:r>
              <a:rPr lang="en-US" sz="3200" dirty="0"/>
              <a:t>weakness, cold </a:t>
            </a:r>
            <a:r>
              <a:rPr lang="en-US" sz="3200" dirty="0" smtClean="0"/>
              <a:t>intolerance, depression, fatigue, constipation, periorbital edema </a:t>
            </a:r>
            <a:r>
              <a:rPr lang="en-US" sz="3200" dirty="0"/>
              <a:t>, </a:t>
            </a:r>
            <a:r>
              <a:rPr lang="en-US" sz="3200" dirty="0" smtClean="0"/>
              <a:t>hoarse voice and dry skin. </a:t>
            </a:r>
            <a:endParaRPr lang="en-US" sz="3200" dirty="0"/>
          </a:p>
          <a:p>
            <a:pPr algn="l"/>
            <a:r>
              <a:rPr lang="en-US" sz="3200" dirty="0" smtClean="0"/>
              <a:t>Rarely, symptoms of urticaria and nephritis can be seen due to presence of circulating immune complexes.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3490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94873"/>
            <a:ext cx="3810000" cy="65107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4872"/>
            <a:ext cx="4572000" cy="65107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645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242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152400" y="152400"/>
            <a:ext cx="8839200" cy="6553200"/>
          </a:xfrm>
          <a:noFill/>
          <a:ln>
            <a:solidFill>
              <a:srgbClr val="691921"/>
            </a:solidFill>
          </a:ln>
        </p:spPr>
        <p:txBody>
          <a:bodyPr>
            <a:noAutofit/>
          </a:bodyPr>
          <a:lstStyle/>
          <a:p>
            <a:pPr marL="109728" indent="0">
              <a:buClr>
                <a:srgbClr val="C00000"/>
              </a:buClr>
              <a:buSzPct val="120000"/>
              <a:buNone/>
            </a:pP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</a:rPr>
              <a:t>Diagnosis of Chronic Thyroiditis: </a:t>
            </a:r>
          </a:p>
          <a:p>
            <a:pPr algn="l">
              <a:buClr>
                <a:srgbClr val="C00000"/>
              </a:buClr>
              <a:buSzPct val="120000"/>
              <a:buFont typeface="Courier New" panose="02070309020205020404" pitchFamily="49" charset="0"/>
              <a:buChar char="o"/>
            </a:pPr>
            <a:r>
              <a:rPr lang="en-US" sz="3600" dirty="0" smtClean="0"/>
              <a:t> </a:t>
            </a:r>
            <a:r>
              <a:rPr lang="en-US" sz="3200" dirty="0" smtClean="0"/>
              <a:t>The disease is diagnosed by the  presence of  autoantibodies:</a:t>
            </a:r>
          </a:p>
          <a:p>
            <a:pPr lvl="1"/>
            <a:r>
              <a:rPr lang="en-US" sz="3200" dirty="0" smtClean="0">
                <a:solidFill>
                  <a:schemeClr val="tx1"/>
                </a:solidFill>
              </a:rPr>
              <a:t>Anti-thyroglobulin </a:t>
            </a:r>
            <a:r>
              <a:rPr lang="en-US" sz="3200" dirty="0" smtClean="0">
                <a:solidFill>
                  <a:schemeClr val="tx1"/>
                </a:solidFill>
              </a:rPr>
              <a:t>antibodies. </a:t>
            </a:r>
          </a:p>
          <a:p>
            <a:pPr lvl="1"/>
            <a:r>
              <a:rPr lang="en-US" sz="3200" dirty="0" smtClean="0">
                <a:solidFill>
                  <a:schemeClr val="tx1"/>
                </a:solidFill>
              </a:rPr>
              <a:t>Anti-thyroid peroxidase antibodies</a:t>
            </a:r>
            <a:r>
              <a:rPr lang="en-US" sz="3200" dirty="0"/>
              <a:t>.</a:t>
            </a:r>
          </a:p>
          <a:p>
            <a:pPr algn="l">
              <a:buClr>
                <a:srgbClr val="C00000"/>
              </a:buClr>
              <a:buSzPct val="120000"/>
              <a:buFont typeface="Courier New" panose="02070309020205020404" pitchFamily="49" charset="0"/>
              <a:buChar char="o"/>
            </a:pPr>
            <a:r>
              <a:rPr lang="en-US" sz="3200" dirty="0" smtClean="0"/>
              <a:t> These antibodies can be detected by:</a:t>
            </a:r>
          </a:p>
          <a:p>
            <a:pPr lvl="1"/>
            <a:r>
              <a:rPr lang="en-US" sz="3200" dirty="0"/>
              <a:t> </a:t>
            </a:r>
            <a:r>
              <a:rPr lang="en-US" sz="3200" dirty="0" smtClean="0">
                <a:solidFill>
                  <a:schemeClr val="tx1"/>
                </a:solidFill>
              </a:rPr>
              <a:t>Immunofluorescence assay, ELISA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smtClean="0">
                <a:solidFill>
                  <a:schemeClr val="tx1"/>
                </a:solidFill>
              </a:rPr>
              <a:t>or agglutination </a:t>
            </a:r>
            <a:r>
              <a:rPr lang="en-US" sz="3200" dirty="0">
                <a:solidFill>
                  <a:schemeClr val="tx1"/>
                </a:solidFill>
              </a:rPr>
              <a:t>assay</a:t>
            </a:r>
            <a:r>
              <a:rPr lang="en-US" sz="3200" dirty="0" smtClean="0">
                <a:solidFill>
                  <a:schemeClr val="tx1"/>
                </a:solidFill>
              </a:rPr>
              <a:t>.</a:t>
            </a:r>
          </a:p>
          <a:p>
            <a:pPr algn="l">
              <a:buClr>
                <a:schemeClr val="accent2">
                  <a:lumMod val="50000"/>
                </a:schemeClr>
              </a:buClr>
              <a:buSzPct val="121000"/>
              <a:buFont typeface="Courier New" panose="02070309020205020404" pitchFamily="49" charset="0"/>
              <a:buChar char="o"/>
            </a:pPr>
            <a:r>
              <a:rPr lang="en-US" sz="3200" dirty="0" smtClean="0">
                <a:solidFill>
                  <a:schemeClr val="tx1"/>
                </a:solidFill>
              </a:rPr>
              <a:t> In seronegative patients, autoantibodies are localized intrathyroidal. </a:t>
            </a:r>
          </a:p>
          <a:p>
            <a:pPr algn="l">
              <a:buClr>
                <a:schemeClr val="accent2">
                  <a:lumMod val="50000"/>
                </a:schemeClr>
              </a:buClr>
              <a:buSzPct val="121000"/>
              <a:buFont typeface="Courier New" panose="02070309020205020404" pitchFamily="49" charset="0"/>
              <a:buChar char="o"/>
            </a:pPr>
            <a:r>
              <a:rPr lang="en-US" sz="3200" dirty="0" smtClean="0"/>
              <a:t>Treatment: ???</a:t>
            </a:r>
            <a:endParaRPr lang="en-US" sz="32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55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25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0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1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8" dur="1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1" dur="12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6" dur="12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1" dur="12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915400" cy="1066800"/>
          </a:xfrm>
        </p:spPr>
        <p:txBody>
          <a:bodyPr>
            <a:noAutofit/>
          </a:bodyPr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Mechanisms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of development of Autoimmune endocrine disease: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828800"/>
            <a:ext cx="8839200" cy="480060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en-US" sz="3600" b="1" dirty="0">
                <a:solidFill>
                  <a:schemeClr val="tx1"/>
                </a:solidFill>
              </a:rPr>
              <a:t>Two factors could be involved in development of human autoimmune disorders: </a:t>
            </a:r>
          </a:p>
          <a:p>
            <a:r>
              <a:rPr lang="en-US" sz="3600" dirty="0"/>
              <a:t>Antigen cross-reactivity. </a:t>
            </a:r>
          </a:p>
          <a:p>
            <a:r>
              <a:rPr lang="en-US" sz="3600" dirty="0" smtClean="0">
                <a:solidFill>
                  <a:schemeClr val="tx1"/>
                </a:solidFill>
              </a:rPr>
              <a:t>Expression </a:t>
            </a:r>
            <a:r>
              <a:rPr lang="en-US" sz="3600" dirty="0">
                <a:solidFill>
                  <a:schemeClr val="tx1"/>
                </a:solidFill>
              </a:rPr>
              <a:t>of </a:t>
            </a:r>
            <a:r>
              <a:rPr lang="en-US" sz="3600" dirty="0" smtClean="0"/>
              <a:t>MHC class </a:t>
            </a:r>
            <a:r>
              <a:rPr lang="en-US" sz="3600" dirty="0" smtClean="0">
                <a:solidFill>
                  <a:schemeClr val="tx1"/>
                </a:solidFill>
              </a:rPr>
              <a:t>II (HLA: human leukocyte antigens) on the surface of the target endocrine cells. </a:t>
            </a:r>
          </a:p>
        </p:txBody>
      </p:sp>
    </p:spTree>
    <p:extLst>
      <p:ext uri="{BB962C8B-B14F-4D97-AF65-F5344CB8AC3E}">
        <p14:creationId xmlns:p14="http://schemas.microsoft.com/office/powerpoint/2010/main" val="2448024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8392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95400" y="5943600"/>
            <a:ext cx="2103008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69192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Before</a:t>
            </a:r>
            <a:endParaRPr lang="en-US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248400" y="5992091"/>
            <a:ext cx="1828800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69192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After</a:t>
            </a:r>
            <a:endParaRPr lang="en-US" sz="3200" b="1" dirty="0"/>
          </a:p>
        </p:txBody>
      </p:sp>
      <p:sp>
        <p:nvSpPr>
          <p:cNvPr id="6" name="Rectangle 5"/>
          <p:cNvSpPr/>
          <p:nvPr/>
        </p:nvSpPr>
        <p:spPr>
          <a:xfrm>
            <a:off x="4572000" y="152400"/>
            <a:ext cx="4419600" cy="5638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655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04800" y="1295400"/>
            <a:ext cx="8458200" cy="1470025"/>
          </a:xfrm>
        </p:spPr>
        <p:txBody>
          <a:bodyPr/>
          <a:lstStyle/>
          <a:p>
            <a:pPr algn="ctr"/>
            <a:r>
              <a:rPr lang="en-US" sz="8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Graves’ Disease</a:t>
            </a:r>
            <a:r>
              <a:rPr lang="en-US" dirty="0" smtClean="0"/>
              <a:t>: 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96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152400" y="304800"/>
            <a:ext cx="8839200" cy="6400800"/>
          </a:xfrm>
          <a:noFill/>
          <a:ln>
            <a:solidFill>
              <a:srgbClr val="691921"/>
            </a:solidFill>
          </a:ln>
        </p:spPr>
        <p:txBody>
          <a:bodyPr>
            <a:noAutofit/>
          </a:bodyPr>
          <a:lstStyle/>
          <a:p>
            <a:r>
              <a:rPr lang="en-US" sz="3200" dirty="0" smtClean="0"/>
              <a:t>It is an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autoimmune</a:t>
            </a:r>
            <a:r>
              <a:rPr lang="en-US" sz="3200" dirty="0" smtClean="0"/>
              <a:t> disease where the thyroid is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activated</a:t>
            </a:r>
            <a:r>
              <a:rPr lang="en-US" sz="3200" dirty="0" smtClean="0"/>
              <a:t> by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anti-TSH</a:t>
            </a:r>
            <a:r>
              <a:rPr lang="en-US" sz="3200" dirty="0" smtClean="0"/>
              <a:t> receptor</a:t>
            </a:r>
            <a:r>
              <a:rPr lang="en-US" sz="3200" dirty="0"/>
              <a:t> </a:t>
            </a:r>
            <a:r>
              <a:rPr lang="en-US" sz="3200" dirty="0" smtClean="0"/>
              <a:t>antibodies to produce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excessive</a:t>
            </a:r>
            <a:r>
              <a:rPr lang="en-US" sz="3200" dirty="0" smtClean="0"/>
              <a:t> amount of thyroid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hormones</a:t>
            </a:r>
            <a:r>
              <a:rPr lang="en-US" sz="3200" dirty="0" smtClean="0"/>
              <a:t>.   </a:t>
            </a:r>
          </a:p>
          <a:p>
            <a:r>
              <a:rPr lang="en-US" sz="3200" dirty="0" smtClean="0"/>
              <a:t>The </a:t>
            </a:r>
            <a:r>
              <a:rPr lang="en-US" sz="3200" dirty="0"/>
              <a:t>most common cause of hyperthyroidism (</a:t>
            </a:r>
            <a:r>
              <a:rPr lang="en-US" sz="3200" dirty="0" smtClean="0"/>
              <a:t>60-90%), </a:t>
            </a:r>
            <a:r>
              <a:rPr lang="en-US" sz="3200" dirty="0"/>
              <a:t>affects up to 2%  of the </a:t>
            </a:r>
            <a:r>
              <a:rPr lang="en-US" sz="3200" dirty="0" smtClean="0"/>
              <a:t>female.</a:t>
            </a:r>
          </a:p>
          <a:p>
            <a:r>
              <a:rPr lang="en-US" sz="3200" dirty="0"/>
              <a:t>5-10 more common in females than in males.</a:t>
            </a:r>
          </a:p>
          <a:p>
            <a:r>
              <a:rPr lang="en-US" sz="3200" dirty="0"/>
              <a:t>The diseases </a:t>
            </a:r>
            <a:r>
              <a:rPr lang="en-US" sz="3200" dirty="0" smtClean="0"/>
              <a:t>clusters </a:t>
            </a:r>
            <a:r>
              <a:rPr lang="en-US" sz="3200" dirty="0"/>
              <a:t>in </a:t>
            </a:r>
            <a:r>
              <a:rPr lang="en-US" sz="3200" dirty="0" smtClean="0"/>
              <a:t>families.</a:t>
            </a:r>
            <a:endParaRPr lang="en-US" sz="3200" dirty="0"/>
          </a:p>
          <a:p>
            <a:r>
              <a:rPr lang="en-US" sz="3200" dirty="0" smtClean="0"/>
              <a:t>The </a:t>
            </a:r>
            <a:r>
              <a:rPr lang="en-US" sz="3200" dirty="0"/>
              <a:t>concordance rate in monozygotic twins is 20 to 40 percent.</a:t>
            </a:r>
          </a:p>
          <a:p>
            <a:r>
              <a:rPr lang="en-US" sz="3200" dirty="0" smtClean="0"/>
              <a:t>The </a:t>
            </a:r>
            <a:r>
              <a:rPr lang="en-US" sz="3200" dirty="0"/>
              <a:t>sibling recurrence rate </a:t>
            </a:r>
            <a:r>
              <a:rPr lang="en-US" sz="3200" dirty="0" smtClean="0"/>
              <a:t>exceeds </a:t>
            </a:r>
            <a:r>
              <a:rPr lang="en-US" sz="3200" dirty="0"/>
              <a:t>10.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60559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endParaRPr lang="en-US" sz="800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228600" y="152400"/>
            <a:ext cx="8763000" cy="6477000"/>
          </a:xfr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lnSpcReduction="10000"/>
          </a:bodyPr>
          <a:lstStyle/>
          <a:p>
            <a:pPr marL="109728" indent="0" algn="ctr">
              <a:buNone/>
            </a:pP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General Considerations: </a:t>
            </a:r>
          </a:p>
          <a:p>
            <a:pPr algn="l"/>
            <a:r>
              <a:rPr lang="en-US" sz="3200" b="1" dirty="0" smtClean="0"/>
              <a:t>Hyperthyroidism</a:t>
            </a:r>
            <a:r>
              <a:rPr lang="en-US" sz="3200" dirty="0" smtClean="0"/>
              <a:t> and thyrotoxicosis with a diffuse </a:t>
            </a:r>
            <a:r>
              <a:rPr lang="en-US" sz="3200" b="1" dirty="0" smtClean="0"/>
              <a:t>goiter</a:t>
            </a:r>
            <a:r>
              <a:rPr lang="en-US" sz="3200" dirty="0" smtClean="0"/>
              <a:t>. </a:t>
            </a:r>
          </a:p>
          <a:p>
            <a:r>
              <a:rPr lang="en-US" sz="3200" dirty="0" smtClean="0"/>
              <a:t>About </a:t>
            </a:r>
            <a:r>
              <a:rPr lang="en-US" sz="3200" dirty="0"/>
              <a:t>30-50% of people with Graves' disease will also </a:t>
            </a:r>
            <a:r>
              <a:rPr lang="en-US" sz="3200" dirty="0" smtClean="0"/>
              <a:t>suffer </a:t>
            </a:r>
            <a:r>
              <a:rPr lang="en-US" sz="3200" dirty="0"/>
              <a:t>from Graves' </a:t>
            </a:r>
            <a:r>
              <a:rPr lang="en-US" sz="3200" b="1" dirty="0" smtClean="0"/>
              <a:t>ophthalmopathy</a:t>
            </a:r>
            <a:r>
              <a:rPr lang="en-US" sz="3200" dirty="0" smtClean="0"/>
              <a:t> caused by inflammation </a:t>
            </a:r>
            <a:r>
              <a:rPr lang="en-US" sz="3200" dirty="0"/>
              <a:t>of the eye muscles by attacking </a:t>
            </a:r>
            <a:r>
              <a:rPr lang="en-US" sz="3200" dirty="0" smtClean="0"/>
              <a:t> autoantibodies</a:t>
            </a:r>
            <a:r>
              <a:rPr lang="en-US" sz="3200" dirty="0"/>
              <a:t>.  </a:t>
            </a:r>
            <a:r>
              <a:rPr lang="en-US" sz="3200" dirty="0" smtClean="0"/>
              <a:t>                    </a:t>
            </a:r>
            <a:r>
              <a:rPr lang="en-US" sz="3200" dirty="0" smtClean="0"/>
              <a:t>                    </a:t>
            </a:r>
            <a:r>
              <a:rPr lang="en-US" sz="3200" b="1" dirty="0" smtClean="0"/>
              <a:t>Exophthalmos</a:t>
            </a:r>
            <a:r>
              <a:rPr lang="en-US" sz="3200" dirty="0"/>
              <a:t>: </a:t>
            </a:r>
            <a:r>
              <a:rPr lang="en-US" sz="3200" dirty="0" smtClean="0"/>
              <a:t>protrusion of the eye; upper </a:t>
            </a:r>
            <a:r>
              <a:rPr lang="en-US" sz="3200" dirty="0"/>
              <a:t>eyelid retraction, edema, erythema, and </a:t>
            </a:r>
            <a:r>
              <a:rPr lang="en-US" sz="3200" dirty="0" smtClean="0"/>
              <a:t>conjunctivitis. </a:t>
            </a:r>
          </a:p>
          <a:p>
            <a:r>
              <a:rPr lang="en-US" sz="3200" dirty="0"/>
              <a:t>Associated with different types of autoimmune diseases; such as Hashimoto’s disease and antibodies to gastric intrinsic factors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56933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152400" y="152400"/>
            <a:ext cx="8839200" cy="6553200"/>
          </a:xfr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en-US" sz="3200" b="1" dirty="0" smtClean="0">
                <a:solidFill>
                  <a:srgbClr val="C00000"/>
                </a:solidFill>
              </a:rPr>
              <a:t>Pathogenesis of grave’s disease: </a:t>
            </a:r>
          </a:p>
          <a:p>
            <a:r>
              <a:rPr lang="en-US" sz="3150" dirty="0"/>
              <a:t>C</a:t>
            </a:r>
            <a:r>
              <a:rPr lang="en-US" sz="3150" b="1" dirty="0" smtClean="0"/>
              <a:t>ross-reactivity</a:t>
            </a:r>
            <a:r>
              <a:rPr lang="en-US" sz="3150" dirty="0" smtClean="0"/>
              <a:t> </a:t>
            </a:r>
            <a:r>
              <a:rPr lang="en-US" sz="3150" dirty="0"/>
              <a:t>between some microbes (viruses; Coxsackieviruses, and bacteria; </a:t>
            </a:r>
            <a:r>
              <a:rPr lang="en-US" sz="3150" i="1" dirty="0"/>
              <a:t>Yersinia enterocolitica</a:t>
            </a:r>
            <a:r>
              <a:rPr lang="en-US" sz="3150" dirty="0"/>
              <a:t>) and  </a:t>
            </a:r>
            <a:r>
              <a:rPr lang="en-US" sz="3150" dirty="0" smtClean="0"/>
              <a:t>TSH-receptors.</a:t>
            </a:r>
            <a:endParaRPr lang="en-US" sz="3150" dirty="0"/>
          </a:p>
          <a:p>
            <a:r>
              <a:rPr lang="en-US" sz="3150" dirty="0" smtClean="0"/>
              <a:t>Strong </a:t>
            </a:r>
            <a:r>
              <a:rPr lang="en-US" sz="3150" dirty="0"/>
              <a:t>association with </a:t>
            </a:r>
            <a:r>
              <a:rPr lang="en-US" sz="3150" b="1" dirty="0"/>
              <a:t>DR3, DQα , </a:t>
            </a:r>
            <a:r>
              <a:rPr lang="en-US" sz="3150" dirty="0"/>
              <a:t>and</a:t>
            </a:r>
            <a:r>
              <a:rPr lang="en-US" sz="3150" b="1" dirty="0"/>
              <a:t> DQβ </a:t>
            </a:r>
            <a:r>
              <a:rPr lang="en-US" sz="3150" dirty="0"/>
              <a:t>genotype of </a:t>
            </a:r>
            <a:r>
              <a:rPr lang="en-US" sz="3150" b="1" dirty="0"/>
              <a:t>MHC II </a:t>
            </a:r>
            <a:r>
              <a:rPr lang="en-US" sz="3150" dirty="0" smtClean="0"/>
              <a:t>haplotypes.</a:t>
            </a:r>
            <a:endParaRPr lang="en-US" sz="3150" dirty="0"/>
          </a:p>
          <a:p>
            <a:pPr algn="l"/>
            <a:r>
              <a:rPr lang="en-US" sz="3150" dirty="0" smtClean="0"/>
              <a:t>Production of antibodies against TSH receptors, binding to TSH receptors → stimulation of </a:t>
            </a:r>
            <a:r>
              <a:rPr lang="en-US" sz="3150" b="1" dirty="0" smtClean="0"/>
              <a:t>growth</a:t>
            </a:r>
            <a:r>
              <a:rPr lang="en-US" sz="3150" dirty="0" smtClean="0"/>
              <a:t> and </a:t>
            </a:r>
            <a:r>
              <a:rPr lang="en-US" sz="3150" b="1" dirty="0" smtClean="0"/>
              <a:t>function</a:t>
            </a:r>
            <a:r>
              <a:rPr lang="en-US" sz="3150" dirty="0" smtClean="0"/>
              <a:t>.</a:t>
            </a:r>
          </a:p>
          <a:p>
            <a:r>
              <a:rPr lang="en-US" sz="3150" dirty="0" smtClean="0"/>
              <a:t>Colloid suspension show lymphocytic infiltration: CD4, CD8, and B lymphocytes. </a:t>
            </a:r>
          </a:p>
          <a:p>
            <a:r>
              <a:rPr lang="en-US" sz="3150" dirty="0" smtClean="0"/>
              <a:t>Minimal cellular immune response; </a:t>
            </a:r>
            <a:r>
              <a:rPr lang="en-US" sz="3150" b="1" u="sng" dirty="0" smtClean="0"/>
              <a:t>no</a:t>
            </a:r>
            <a:r>
              <a:rPr lang="en-US" sz="3150" u="sng" dirty="0" smtClean="0"/>
              <a:t> </a:t>
            </a:r>
            <a:r>
              <a:rPr lang="en-US" sz="3150" b="1" u="sng" dirty="0" smtClean="0"/>
              <a:t>destruction</a:t>
            </a:r>
            <a:r>
              <a:rPr lang="en-US" sz="3150" dirty="0" smtClean="0"/>
              <a:t> of thyroid tissues.</a:t>
            </a:r>
          </a:p>
        </p:txBody>
      </p:sp>
    </p:spTree>
    <p:extLst>
      <p:ext uri="{BB962C8B-B14F-4D97-AF65-F5344CB8AC3E}">
        <p14:creationId xmlns:p14="http://schemas.microsoft.com/office/powerpoint/2010/main" val="69225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"/>
            <a:ext cx="8686800" cy="4477512"/>
          </a:xfrm>
          <a:ln>
            <a:solidFill>
              <a:srgbClr val="691921"/>
            </a:solidFill>
          </a:ln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sz="3200" b="1" dirty="0" smtClean="0">
                <a:solidFill>
                  <a:srgbClr val="C00000"/>
                </a:solidFill>
              </a:rPr>
              <a:t>Histopathology:                                                       </a:t>
            </a:r>
            <a:r>
              <a:rPr lang="en-US" sz="3200" dirty="0" smtClean="0"/>
              <a:t>follicular </a:t>
            </a:r>
            <a:r>
              <a:rPr lang="en-US" sz="3200" dirty="0"/>
              <a:t>hyperplasia, </a:t>
            </a:r>
            <a:r>
              <a:rPr lang="en-US" sz="3200" dirty="0" smtClean="0"/>
              <a:t>a </a:t>
            </a:r>
            <a:r>
              <a:rPr lang="en-US" sz="3200" dirty="0"/>
              <a:t>reduction in </a:t>
            </a:r>
            <a:r>
              <a:rPr lang="en-US" sz="3200" dirty="0" smtClean="0"/>
              <a:t>colloid</a:t>
            </a:r>
            <a:r>
              <a:rPr lang="en-US" sz="3200" dirty="0"/>
              <a:t>, and a </a:t>
            </a:r>
            <a:r>
              <a:rPr lang="en-US" sz="3200" dirty="0" smtClean="0"/>
              <a:t>patchy </a:t>
            </a:r>
            <a:r>
              <a:rPr lang="en-US" sz="3200" dirty="0"/>
              <a:t>lymphocytic </a:t>
            </a:r>
            <a:r>
              <a:rPr lang="en-US" sz="3200" dirty="0" smtClean="0"/>
              <a:t>infiltration without destruction. </a:t>
            </a:r>
            <a:endParaRPr lang="en-US" sz="32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89095"/>
            <a:ext cx="8305800" cy="4440306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38200" y="2222779"/>
            <a:ext cx="2335960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69192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Normal Thyroid</a:t>
            </a:r>
            <a:endParaRPr 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331372" y="2238386"/>
            <a:ext cx="2266774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69192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Grave’s Disease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39236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152400" y="152400"/>
            <a:ext cx="8839200" cy="6553200"/>
          </a:xfr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marL="109728" lvl="0" indent="0">
              <a:buClr>
                <a:srgbClr val="C00000"/>
              </a:buClr>
              <a:buSzPct val="130000"/>
              <a:buNone/>
            </a:pPr>
            <a:r>
              <a:rPr lang="en-US" sz="3200" b="1" dirty="0">
                <a:solidFill>
                  <a:srgbClr val="1AB39F">
                    <a:lumMod val="75000"/>
                  </a:srgbClr>
                </a:solidFill>
              </a:rPr>
              <a:t>Immunologic features of Graves’ disease:</a:t>
            </a:r>
          </a:p>
          <a:p>
            <a:pPr lvl="0">
              <a:buClr>
                <a:srgbClr val="FEB80A"/>
              </a:buClr>
            </a:pPr>
            <a:r>
              <a:rPr lang="en-US" sz="3200" dirty="0">
                <a:solidFill>
                  <a:prstClr val="black"/>
                </a:solidFill>
              </a:rPr>
              <a:t>Class II HLA expression on the thyroid cells. </a:t>
            </a:r>
          </a:p>
          <a:p>
            <a:pPr lvl="0">
              <a:buClr>
                <a:srgbClr val="FEB80A"/>
              </a:buClr>
            </a:pPr>
            <a:r>
              <a:rPr lang="en-US" sz="3200" dirty="0">
                <a:solidFill>
                  <a:prstClr val="black"/>
                </a:solidFill>
              </a:rPr>
              <a:t>Associated autoimmune ophthalmopathy.  </a:t>
            </a:r>
          </a:p>
          <a:p>
            <a:pPr lvl="0">
              <a:buClr>
                <a:srgbClr val="FEB80A"/>
              </a:buClr>
            </a:pPr>
            <a:r>
              <a:rPr lang="en-US" sz="3200" dirty="0">
                <a:solidFill>
                  <a:prstClr val="black"/>
                </a:solidFill>
              </a:rPr>
              <a:t>Antibodies against TSH receptor</a:t>
            </a:r>
            <a:r>
              <a:rPr lang="en-US" sz="3200" dirty="0" smtClean="0">
                <a:solidFill>
                  <a:prstClr val="black"/>
                </a:solidFill>
              </a:rPr>
              <a:t>.</a:t>
            </a:r>
            <a:endParaRPr lang="en-US" sz="3200" b="1" dirty="0" smtClean="0">
              <a:solidFill>
                <a:srgbClr val="0070C0"/>
              </a:solidFill>
            </a:endParaRPr>
          </a:p>
          <a:p>
            <a:pPr marL="109728" indent="0" algn="l">
              <a:buClr>
                <a:schemeClr val="accent2">
                  <a:lumMod val="50000"/>
                </a:schemeClr>
              </a:buClr>
              <a:buSzPct val="120000"/>
              <a:buNone/>
            </a:pPr>
            <a:r>
              <a:rPr lang="en-US" sz="3200" b="1" dirty="0" smtClean="0">
                <a:solidFill>
                  <a:srgbClr val="0070C0"/>
                </a:solidFill>
              </a:rPr>
              <a:t>Autoantibodies present against TSH-receptor: </a:t>
            </a:r>
          </a:p>
          <a:p>
            <a:pPr>
              <a:buClr>
                <a:schemeClr val="accent2">
                  <a:lumMod val="50000"/>
                </a:schemeClr>
              </a:buClr>
              <a:buSzPct val="120000"/>
            </a:pPr>
            <a:r>
              <a:rPr lang="en-US" sz="3200" dirty="0" smtClean="0"/>
              <a:t>Thyroid-</a:t>
            </a:r>
            <a:r>
              <a:rPr lang="en-US" sz="3200" b="1" dirty="0" smtClean="0"/>
              <a:t>stimulating</a:t>
            </a:r>
            <a:r>
              <a:rPr lang="en-US" sz="3200" dirty="0" smtClean="0"/>
              <a:t> immunoglobulins </a:t>
            </a:r>
            <a:r>
              <a:rPr lang="en-US" sz="3200" b="1" dirty="0" smtClean="0">
                <a:solidFill>
                  <a:srgbClr val="0070C0"/>
                </a:solidFill>
              </a:rPr>
              <a:t>(TSI):</a:t>
            </a:r>
          </a:p>
          <a:p>
            <a:pPr marL="109728" indent="0" algn="l">
              <a:buClr>
                <a:schemeClr val="accent2">
                  <a:lumMod val="50000"/>
                </a:schemeClr>
              </a:buClr>
              <a:buSzPct val="120000"/>
              <a:buNone/>
            </a:pPr>
            <a:r>
              <a:rPr lang="en-US" sz="3200" dirty="0"/>
              <a:t>I</a:t>
            </a:r>
            <a:r>
              <a:rPr lang="en-US" sz="3200" dirty="0" smtClean="0">
                <a:solidFill>
                  <a:schemeClr val="tx1"/>
                </a:solidFill>
              </a:rPr>
              <a:t>ncrease thyroid hormones levels.</a:t>
            </a:r>
          </a:p>
          <a:p>
            <a:pPr algn="l">
              <a:buClr>
                <a:schemeClr val="accent2">
                  <a:lumMod val="50000"/>
                </a:schemeClr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3200" dirty="0" smtClean="0"/>
              <a:t>Thyroid </a:t>
            </a:r>
            <a:r>
              <a:rPr lang="en-US" sz="3200" b="1" dirty="0"/>
              <a:t>growth</a:t>
            </a:r>
            <a:r>
              <a:rPr lang="en-US" sz="3200" dirty="0"/>
              <a:t> </a:t>
            </a:r>
            <a:r>
              <a:rPr lang="en-US" sz="3200" dirty="0" smtClean="0"/>
              <a:t>immunoglobulins </a:t>
            </a:r>
            <a:r>
              <a:rPr lang="en-US" sz="3200" b="1" dirty="0" smtClean="0">
                <a:solidFill>
                  <a:srgbClr val="0070C0"/>
                </a:solidFill>
              </a:rPr>
              <a:t>(TGI): </a:t>
            </a:r>
          </a:p>
          <a:p>
            <a:pPr marL="109728" indent="0" algn="l">
              <a:buClr>
                <a:schemeClr val="accent2">
                  <a:lumMod val="50000"/>
                </a:schemeClr>
              </a:buClr>
              <a:buSzPct val="120000"/>
              <a:buNone/>
            </a:pPr>
            <a:r>
              <a:rPr lang="en-US" sz="3200" dirty="0" smtClean="0"/>
              <a:t>Enhance g</a:t>
            </a:r>
            <a:r>
              <a:rPr lang="en-US" sz="3200" dirty="0" smtClean="0">
                <a:solidFill>
                  <a:schemeClr val="tx1"/>
                </a:solidFill>
              </a:rPr>
              <a:t>rowth of thyroid follicles. </a:t>
            </a:r>
          </a:p>
          <a:p>
            <a:pPr>
              <a:buClr>
                <a:schemeClr val="accent2">
                  <a:lumMod val="50000"/>
                </a:schemeClr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3200" dirty="0" smtClean="0"/>
              <a:t>Thyrotrophin </a:t>
            </a:r>
            <a:r>
              <a:rPr lang="en-US" sz="3200" b="1" dirty="0" smtClean="0"/>
              <a:t>binding-inhibiting</a:t>
            </a:r>
            <a:r>
              <a:rPr lang="en-US" sz="3200" dirty="0" smtClean="0"/>
              <a:t> immunoglobulins</a:t>
            </a:r>
            <a:r>
              <a:rPr lang="en-US" sz="3200" dirty="0"/>
              <a:t> </a:t>
            </a:r>
            <a:r>
              <a:rPr lang="en-US" sz="3200" b="1" dirty="0" smtClean="0">
                <a:solidFill>
                  <a:srgbClr val="0070C0"/>
                </a:solidFill>
              </a:rPr>
              <a:t>(TBII): </a:t>
            </a:r>
            <a:r>
              <a:rPr lang="en-US" sz="3200" dirty="0" smtClean="0"/>
              <a:t>Inhibits </a:t>
            </a:r>
            <a:r>
              <a:rPr lang="en-US" sz="3200" dirty="0"/>
              <a:t>TSH </a:t>
            </a:r>
            <a:r>
              <a:rPr lang="en-US" sz="3200" dirty="0" smtClean="0"/>
              <a:t>binding (compete for the receptors).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5657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28601"/>
            <a:ext cx="8686800" cy="457199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rgbClr val="0070C0"/>
                </a:solidFill>
              </a:rPr>
              <a:t>Pathogenesis mechanism of Graves’ disease: 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762000"/>
            <a:ext cx="8686800" cy="586740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US" sz="800" dirty="0" smtClean="0"/>
              <a:t>N</a:t>
            </a:r>
            <a:endParaRPr lang="en-US" sz="800" dirty="0"/>
          </a:p>
        </p:txBody>
      </p:sp>
      <p:pic>
        <p:nvPicPr>
          <p:cNvPr id="1026" name="Picture 2" descr="C:\Users\nmansour\Desktop\thyroid disorder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724400" y="0"/>
            <a:ext cx="44196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20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flipV="1">
            <a:off x="152400" y="182882"/>
            <a:ext cx="45719" cy="45719"/>
          </a:xfrm>
        </p:spPr>
        <p:txBody>
          <a:bodyPr>
            <a:normAutofit fontScale="90000"/>
          </a:bodyPr>
          <a:lstStyle/>
          <a:p>
            <a:pPr algn="l"/>
            <a:r>
              <a:rPr lang="en-US" sz="800" dirty="0" smtClean="0"/>
              <a:t>n</a:t>
            </a:r>
            <a:endParaRPr lang="en-US" sz="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763000" cy="647700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US" sz="800" dirty="0" smtClean="0"/>
              <a:t>N</a:t>
            </a:r>
            <a:endParaRPr lang="en-US" sz="800" dirty="0"/>
          </a:p>
        </p:txBody>
      </p:sp>
      <p:pic>
        <p:nvPicPr>
          <p:cNvPr id="1026" name="Picture 2" descr="C:\Users\nmansour\Desktop\figure20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196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800" dirty="0"/>
              <a:t>N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304800" y="457200"/>
            <a:ext cx="8534400" cy="5943600"/>
          </a:xfr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marL="109728" indent="0" algn="l">
              <a:buClr>
                <a:srgbClr val="C00000"/>
              </a:buClr>
              <a:buSzPct val="130000"/>
              <a:buNone/>
            </a:pP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Clinical presentation: </a:t>
            </a:r>
          </a:p>
          <a:p>
            <a:pPr marL="109728" indent="0" algn="l">
              <a:buClr>
                <a:srgbClr val="C00000"/>
              </a:buClr>
              <a:buSzPct val="130000"/>
              <a:buNone/>
            </a:pPr>
            <a:r>
              <a:rPr lang="en-US" sz="3200" dirty="0" smtClean="0">
                <a:solidFill>
                  <a:schemeClr val="tx1"/>
                </a:solidFill>
              </a:rPr>
              <a:t>Goiter</a:t>
            </a:r>
            <a:r>
              <a:rPr lang="en-US" sz="3200" dirty="0" smtClean="0">
                <a:solidFill>
                  <a:schemeClr val="tx1"/>
                </a:solidFill>
              </a:rPr>
              <a:t>, </a:t>
            </a:r>
          </a:p>
          <a:p>
            <a:pPr marL="109728" indent="0" algn="l">
              <a:buClr>
                <a:srgbClr val="C00000"/>
              </a:buClr>
              <a:buSzPct val="130000"/>
              <a:buNone/>
            </a:pPr>
            <a:r>
              <a:rPr lang="en-US" sz="3200" dirty="0" smtClean="0">
                <a:solidFill>
                  <a:schemeClr val="tx1"/>
                </a:solidFill>
              </a:rPr>
              <a:t>exophthalmos (30-50%), </a:t>
            </a:r>
          </a:p>
          <a:p>
            <a:pPr marL="109728" indent="0" algn="l">
              <a:buClr>
                <a:srgbClr val="C00000"/>
              </a:buClr>
              <a:buSzPct val="130000"/>
              <a:buNone/>
            </a:pPr>
            <a:r>
              <a:rPr lang="en-US" sz="3200" dirty="0" smtClean="0">
                <a:solidFill>
                  <a:schemeClr val="tx1"/>
                </a:solidFill>
              </a:rPr>
              <a:t>muscle weakness, </a:t>
            </a:r>
          </a:p>
          <a:p>
            <a:pPr marL="109728" indent="0" algn="l">
              <a:buClr>
                <a:srgbClr val="C00000"/>
              </a:buClr>
              <a:buSzPct val="130000"/>
              <a:buNone/>
            </a:pPr>
            <a:r>
              <a:rPr lang="en-US" sz="3200" dirty="0" smtClean="0">
                <a:solidFill>
                  <a:schemeClr val="tx1"/>
                </a:solidFill>
              </a:rPr>
              <a:t>weight loss, </a:t>
            </a:r>
          </a:p>
          <a:p>
            <a:pPr marL="109728" indent="0" algn="l">
              <a:buClr>
                <a:srgbClr val="C00000"/>
              </a:buClr>
              <a:buSzPct val="130000"/>
              <a:buNone/>
            </a:pPr>
            <a:r>
              <a:rPr lang="en-US" sz="3200" dirty="0" smtClean="0">
                <a:solidFill>
                  <a:schemeClr val="tx1"/>
                </a:solidFill>
              </a:rPr>
              <a:t>diarrhea and frequent defecation, hyperactivity, </a:t>
            </a:r>
          </a:p>
          <a:p>
            <a:pPr marL="109728" indent="0" algn="l">
              <a:buClr>
                <a:srgbClr val="C00000"/>
              </a:buClr>
              <a:buSzPct val="130000"/>
              <a:buNone/>
            </a:pPr>
            <a:r>
              <a:rPr lang="en-US" sz="3200" dirty="0" smtClean="0">
                <a:solidFill>
                  <a:schemeClr val="tx1"/>
                </a:solidFill>
              </a:rPr>
              <a:t>tachycardia, </a:t>
            </a:r>
          </a:p>
          <a:p>
            <a:pPr marL="109728" indent="0" algn="l">
              <a:buClr>
                <a:srgbClr val="C00000"/>
              </a:buClr>
              <a:buSzPct val="130000"/>
              <a:buNone/>
            </a:pPr>
            <a:r>
              <a:rPr lang="en-US" sz="3200" dirty="0" smtClean="0">
                <a:solidFill>
                  <a:schemeClr val="tx1"/>
                </a:solidFill>
              </a:rPr>
              <a:t>fine tremors, </a:t>
            </a:r>
          </a:p>
          <a:p>
            <a:pPr marL="109728" indent="0" algn="l">
              <a:buClr>
                <a:srgbClr val="C00000"/>
              </a:buClr>
              <a:buSzPct val="130000"/>
              <a:buNone/>
            </a:pPr>
            <a:r>
              <a:rPr lang="en-US" sz="3200" dirty="0" smtClean="0">
                <a:solidFill>
                  <a:schemeClr val="tx1"/>
                </a:solidFill>
              </a:rPr>
              <a:t>hair loss, oligomenorrhea,……...   </a:t>
            </a:r>
          </a:p>
        </p:txBody>
      </p:sp>
    </p:spTree>
    <p:extLst>
      <p:ext uri="{BB962C8B-B14F-4D97-AF65-F5344CB8AC3E}">
        <p14:creationId xmlns:p14="http://schemas.microsoft.com/office/powerpoint/2010/main" val="10550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  <a:ln>
            <a:noFill/>
          </a:ln>
        </p:spPr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The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antigen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cross-reactivity: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152400" y="1066800"/>
            <a:ext cx="8839200" cy="5638800"/>
          </a:xfrm>
          <a:noFill/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pPr marL="109728" indent="0">
              <a:buClr>
                <a:schemeClr val="accent2">
                  <a:lumMod val="75000"/>
                </a:schemeClr>
              </a:buClr>
              <a:buSzPct val="124000"/>
              <a:buNone/>
            </a:pPr>
            <a:r>
              <a:rPr lang="en-US" sz="3200" dirty="0"/>
              <a:t>Infectious agents </a:t>
            </a:r>
            <a:r>
              <a:rPr lang="en-US" sz="3200" dirty="0" smtClean="0"/>
              <a:t>or external </a:t>
            </a:r>
            <a:r>
              <a:rPr lang="en-US" sz="3200" dirty="0"/>
              <a:t>organic </a:t>
            </a:r>
            <a:r>
              <a:rPr lang="en-US" sz="3200" dirty="0" smtClean="0">
                <a:solidFill>
                  <a:schemeClr val="tx1"/>
                </a:solidFill>
              </a:rPr>
              <a:t>epitopes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/>
              <a:t>s</a:t>
            </a:r>
            <a:r>
              <a:rPr lang="en-US" sz="3200" dirty="0" smtClean="0">
                <a:solidFill>
                  <a:schemeClr val="tx1"/>
                </a:solidFill>
              </a:rPr>
              <a:t>how antigenic cross- reactivity with self tissues.</a:t>
            </a:r>
          </a:p>
          <a:p>
            <a:pPr marL="109728" indent="0" algn="l">
              <a:buNone/>
            </a:pPr>
            <a:endParaRPr lang="en-US" sz="3200" dirty="0">
              <a:solidFill>
                <a:schemeClr val="tx1"/>
              </a:solidFill>
            </a:endParaRPr>
          </a:p>
          <a:p>
            <a:pPr marL="109728" indent="0">
              <a:buNone/>
            </a:pPr>
            <a:r>
              <a:rPr lang="en-US" sz="3200" dirty="0" smtClean="0">
                <a:solidFill>
                  <a:schemeClr val="tx1"/>
                </a:solidFill>
              </a:rPr>
              <a:t>formation of auto-reactive </a:t>
            </a:r>
            <a:r>
              <a:rPr lang="en-US" sz="3200" dirty="0" smtClean="0"/>
              <a:t>antibodies</a:t>
            </a:r>
            <a:r>
              <a:rPr lang="en-US" sz="3200" dirty="0"/>
              <a:t>. </a:t>
            </a:r>
            <a:endParaRPr lang="en-US" sz="3200" dirty="0" smtClean="0">
              <a:solidFill>
                <a:schemeClr val="tx1"/>
              </a:solidFill>
            </a:endParaRPr>
          </a:p>
          <a:p>
            <a:pPr marL="109728" indent="0" algn="l">
              <a:buNone/>
            </a:pP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smtClean="0">
                <a:solidFill>
                  <a:schemeClr val="tx1"/>
                </a:solidFill>
              </a:rPr>
              <a:t>   </a:t>
            </a:r>
          </a:p>
          <a:p>
            <a:pPr marL="109728" indent="0" algn="l">
              <a:buNone/>
            </a:pPr>
            <a:r>
              <a:rPr lang="en-US" sz="3200" dirty="0" smtClean="0">
                <a:solidFill>
                  <a:schemeClr val="tx1"/>
                </a:solidFill>
              </a:rPr>
              <a:t>Humoral immune response against self </a:t>
            </a:r>
            <a:r>
              <a:rPr lang="en-US" sz="3200" dirty="0" smtClean="0">
                <a:solidFill>
                  <a:schemeClr val="tx1"/>
                </a:solidFill>
              </a:rPr>
              <a:t>tissues.</a:t>
            </a:r>
            <a:endParaRPr lang="en-US" sz="3200" dirty="0" smtClean="0">
              <a:solidFill>
                <a:schemeClr val="tx1"/>
              </a:solidFill>
            </a:endParaRPr>
          </a:p>
          <a:p>
            <a:pPr marL="109728" indent="0" algn="l">
              <a:buNone/>
            </a:pP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smtClean="0">
                <a:solidFill>
                  <a:schemeClr val="tx1"/>
                </a:solidFill>
              </a:rPr>
              <a:t>                                           </a:t>
            </a:r>
          </a:p>
          <a:p>
            <a:pPr marL="109728" indent="0" algn="l">
              <a:buNone/>
            </a:pPr>
            <a:r>
              <a:rPr lang="en-US" sz="3200" dirty="0" smtClean="0">
                <a:solidFill>
                  <a:schemeClr val="tx1"/>
                </a:solidFill>
              </a:rPr>
              <a:t>Tissue destruction.   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2768834" y="3200400"/>
            <a:ext cx="361864" cy="685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2768833" y="4191000"/>
            <a:ext cx="361463" cy="685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Down Arrow 7"/>
          <p:cNvSpPr/>
          <p:nvPr/>
        </p:nvSpPr>
        <p:spPr>
          <a:xfrm>
            <a:off x="2768834" y="2026795"/>
            <a:ext cx="338877" cy="685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712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1000"/>
            <a:ext cx="8382000" cy="6172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867400" y="5105400"/>
            <a:ext cx="21336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53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304800"/>
            <a:ext cx="8610600" cy="6248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925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62000" y="152399"/>
            <a:ext cx="7239000" cy="762001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dirty="0"/>
              <a:t> </a:t>
            </a:r>
            <a:r>
              <a:rPr lang="en-US" sz="3200" b="1" dirty="0">
                <a:solidFill>
                  <a:schemeClr val="tx1"/>
                </a:solidFill>
              </a:rPr>
              <a:t>Graves’ Goiter </a:t>
            </a:r>
            <a:r>
              <a:rPr lang="en-US" sz="3200" b="1" dirty="0" smtClean="0">
                <a:solidFill>
                  <a:schemeClr val="tx1"/>
                </a:solidFill>
              </a:rPr>
              <a:t> and Exophthalmos</a:t>
            </a:r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066800"/>
            <a:ext cx="41910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18" y="4267200"/>
            <a:ext cx="4294682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66800"/>
            <a:ext cx="4267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774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800109" cy="838200"/>
          </a:xfrm>
          <a:noFill/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Diagnosis of Graves’ disease: </a:t>
            </a:r>
            <a:endParaRPr lang="en-US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152400" y="685800"/>
            <a:ext cx="8839200" cy="6019800"/>
          </a:xfr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>
              <a:buClr>
                <a:srgbClr val="C00000"/>
              </a:buClr>
              <a:buSzPct val="120000"/>
              <a:buFont typeface="Courier New" panose="02070309020205020404" pitchFamily="49" charset="0"/>
              <a:buChar char="o"/>
            </a:pPr>
            <a:r>
              <a:rPr lang="en-US" sz="3200" dirty="0"/>
              <a:t> </a:t>
            </a:r>
            <a:r>
              <a:rPr lang="en-US" sz="3200" b="1" dirty="0" err="1" smtClean="0">
                <a:solidFill>
                  <a:srgbClr val="C00000"/>
                </a:solidFill>
              </a:rPr>
              <a:t>Radiologically</a:t>
            </a:r>
            <a:r>
              <a:rPr lang="en-US" sz="3200" dirty="0" smtClean="0">
                <a:solidFill>
                  <a:schemeClr val="tx1"/>
                </a:solidFill>
              </a:rPr>
              <a:t>: Increased uptake of radioactive iodine. </a:t>
            </a:r>
          </a:p>
          <a:p>
            <a:pPr algn="l">
              <a:buClr>
                <a:srgbClr val="C00000"/>
              </a:buClr>
              <a:buSzPct val="120000"/>
              <a:buFont typeface="Courier New" panose="02070309020205020404" pitchFamily="49" charset="0"/>
              <a:buChar char="o"/>
            </a:pPr>
            <a:r>
              <a:rPr lang="en-US" sz="3200" b="1" dirty="0" smtClean="0">
                <a:solidFill>
                  <a:srgbClr val="C00000"/>
                </a:solidFill>
              </a:rPr>
              <a:t> Serology</a:t>
            </a:r>
            <a:r>
              <a:rPr lang="en-US" sz="3200" dirty="0" smtClean="0">
                <a:solidFill>
                  <a:schemeClr val="tx1"/>
                </a:solidFill>
              </a:rPr>
              <a:t>: </a:t>
            </a:r>
          </a:p>
          <a:p>
            <a:pPr lvl="1">
              <a:buClr>
                <a:srgbClr val="0070C0"/>
              </a:buClr>
              <a:buSzPct val="85000"/>
              <a:buFont typeface="Wingdings" panose="05000000000000000000" pitchFamily="2" charset="2"/>
              <a:buChar char="§"/>
            </a:pPr>
            <a:r>
              <a:rPr lang="en-US" sz="3200" dirty="0" smtClean="0">
                <a:solidFill>
                  <a:schemeClr val="tx1"/>
                </a:solidFill>
              </a:rPr>
              <a:t> Elevated </a:t>
            </a:r>
            <a:r>
              <a:rPr lang="en-US" sz="3200" dirty="0">
                <a:solidFill>
                  <a:schemeClr val="tx1"/>
                </a:solidFill>
              </a:rPr>
              <a:t>t</a:t>
            </a:r>
            <a:r>
              <a:rPr lang="en-US" sz="3200" dirty="0" smtClean="0">
                <a:solidFill>
                  <a:schemeClr val="tx1"/>
                </a:solidFill>
              </a:rPr>
              <a:t>otal </a:t>
            </a:r>
            <a:r>
              <a:rPr lang="en-US" sz="3200" dirty="0">
                <a:solidFill>
                  <a:schemeClr val="tx1"/>
                </a:solidFill>
              </a:rPr>
              <a:t>and free T4, and T3. </a:t>
            </a:r>
            <a:endParaRPr lang="en-US" sz="3200" dirty="0" smtClean="0">
              <a:solidFill>
                <a:schemeClr val="tx1"/>
              </a:solidFill>
            </a:endParaRPr>
          </a:p>
          <a:p>
            <a:pPr lvl="1">
              <a:buClr>
                <a:srgbClr val="0070C0"/>
              </a:buClr>
              <a:buSzPct val="85000"/>
              <a:buFont typeface="Wingdings" panose="05000000000000000000" pitchFamily="2" charset="2"/>
              <a:buChar char="§"/>
            </a:pPr>
            <a:r>
              <a:rPr lang="en-US" sz="3200" dirty="0" smtClean="0">
                <a:solidFill>
                  <a:schemeClr val="tx1"/>
                </a:solidFill>
              </a:rPr>
              <a:t> Detection of </a:t>
            </a:r>
            <a:r>
              <a:rPr lang="en-US" sz="3200" dirty="0" smtClean="0">
                <a:solidFill>
                  <a:srgbClr val="0070C0"/>
                </a:solidFill>
              </a:rPr>
              <a:t>anti-thyroid antibodies (</a:t>
            </a:r>
            <a:r>
              <a:rPr lang="en-US" sz="3200" dirty="0" err="1" smtClean="0">
                <a:solidFill>
                  <a:srgbClr val="0070C0"/>
                </a:solidFill>
              </a:rPr>
              <a:t>IGg</a:t>
            </a:r>
            <a:r>
              <a:rPr lang="en-US" sz="3200" dirty="0" smtClean="0">
                <a:solidFill>
                  <a:srgbClr val="0070C0"/>
                </a:solidFill>
              </a:rPr>
              <a:t>): </a:t>
            </a:r>
            <a:endParaRPr lang="en-US" sz="3200" dirty="0" smtClean="0">
              <a:solidFill>
                <a:schemeClr val="tx1"/>
              </a:solidFill>
            </a:endParaRPr>
          </a:p>
          <a:p>
            <a:pPr lvl="2">
              <a:buClr>
                <a:srgbClr val="00B050"/>
              </a:buClr>
              <a:buSzPct val="126000"/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/>
                </a:solidFill>
              </a:rPr>
              <a:t> ELISA Test: </a:t>
            </a:r>
            <a:r>
              <a:rPr lang="en-US" sz="3200" dirty="0" err="1" smtClean="0">
                <a:solidFill>
                  <a:schemeClr val="tx1"/>
                </a:solidFill>
              </a:rPr>
              <a:t>microtiter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200" dirty="0">
                <a:solidFill>
                  <a:schemeClr val="tx1"/>
                </a:solidFill>
              </a:rPr>
              <a:t>plate wells </a:t>
            </a:r>
            <a:r>
              <a:rPr lang="en-US" sz="3200" dirty="0" smtClean="0">
                <a:solidFill>
                  <a:schemeClr val="tx1"/>
                </a:solidFill>
              </a:rPr>
              <a:t>are coated </a:t>
            </a:r>
            <a:r>
              <a:rPr lang="en-US" sz="3200" dirty="0">
                <a:solidFill>
                  <a:schemeClr val="tx1"/>
                </a:solidFill>
              </a:rPr>
              <a:t>by recombinant </a:t>
            </a:r>
            <a:r>
              <a:rPr lang="en-US" sz="3200" dirty="0" smtClean="0">
                <a:solidFill>
                  <a:schemeClr val="tx1"/>
                </a:solidFill>
              </a:rPr>
              <a:t>TSH-receptors</a:t>
            </a:r>
            <a:r>
              <a:rPr lang="en-US" sz="3200" dirty="0">
                <a:solidFill>
                  <a:schemeClr val="tx1"/>
                </a:solidFill>
              </a:rPr>
              <a:t>.</a:t>
            </a:r>
          </a:p>
          <a:p>
            <a:pPr lvl="2">
              <a:buClr>
                <a:srgbClr val="00B050"/>
              </a:buClr>
              <a:buSzPct val="126000"/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/>
                </a:solidFill>
              </a:rPr>
              <a:t> Tissue </a:t>
            </a:r>
            <a:r>
              <a:rPr lang="en-US" sz="3200" dirty="0" smtClean="0">
                <a:solidFill>
                  <a:schemeClr val="tx1"/>
                </a:solidFill>
              </a:rPr>
              <a:t>culture (</a:t>
            </a:r>
            <a:r>
              <a:rPr lang="en-US" sz="3200" dirty="0">
                <a:solidFill>
                  <a:schemeClr val="tx1"/>
                </a:solidFill>
              </a:rPr>
              <a:t>Fisher Rat thyroid cell line</a:t>
            </a:r>
            <a:r>
              <a:rPr lang="en-US" sz="3200" dirty="0" smtClean="0">
                <a:solidFill>
                  <a:schemeClr val="tx1"/>
                </a:solidFill>
              </a:rPr>
              <a:t>): Serum </a:t>
            </a:r>
            <a:r>
              <a:rPr lang="en-US" sz="3200" dirty="0">
                <a:solidFill>
                  <a:schemeClr val="tx1"/>
                </a:solidFill>
              </a:rPr>
              <a:t>specimens are incubated with rat thyroid cell line culture; then the incorporation of radioactive thymidine (pyrimidine) </a:t>
            </a:r>
            <a:r>
              <a:rPr lang="en-US" sz="3200" dirty="0" smtClean="0">
                <a:solidFill>
                  <a:schemeClr val="tx1"/>
                </a:solidFill>
              </a:rPr>
              <a:t>is </a:t>
            </a:r>
            <a:r>
              <a:rPr lang="en-US" sz="3200" dirty="0">
                <a:solidFill>
                  <a:schemeClr val="tx1"/>
                </a:solidFill>
              </a:rPr>
              <a:t>measured</a:t>
            </a:r>
            <a:r>
              <a:rPr lang="en-US" sz="3200" dirty="0" smtClean="0">
                <a:solidFill>
                  <a:schemeClr val="tx1"/>
                </a:solidFill>
              </a:rPr>
              <a:t>.</a:t>
            </a:r>
            <a:endParaRPr 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9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066800"/>
          </a:xfrm>
        </p:spPr>
        <p:txBody>
          <a:bodyPr/>
          <a:lstStyle/>
          <a:p>
            <a:r>
              <a:rPr lang="en-US" dirty="0" smtClean="0"/>
              <a:t>Treatment:??</a:t>
            </a:r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0" y="1219200"/>
            <a:ext cx="8610600" cy="54101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84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57200"/>
            <a:ext cx="8382000" cy="591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295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08"/>
          <a:stretch/>
        </p:blipFill>
        <p:spPr bwMode="auto">
          <a:xfrm>
            <a:off x="4953000" y="381000"/>
            <a:ext cx="40767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1000"/>
            <a:ext cx="44958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471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325112"/>
          </a:xfrm>
        </p:spPr>
        <p:txBody>
          <a:bodyPr>
            <a:prstTxWarp prst="textChevronInverted">
              <a:avLst/>
            </a:prstTxWarp>
            <a:normAutofit/>
          </a:bodyPr>
          <a:lstStyle/>
          <a:p>
            <a:pPr marL="109728" indent="0" algn="ctr">
              <a:buNone/>
            </a:pPr>
            <a:r>
              <a:rPr lang="en-US" sz="8000" b="1" dirty="0" smtClean="0">
                <a:solidFill>
                  <a:schemeClr val="accent2">
                    <a:lumMod val="75000"/>
                  </a:schemeClr>
                </a:solidFill>
              </a:rPr>
              <a:t>THANKS</a:t>
            </a:r>
            <a:endParaRPr lang="en-US" sz="8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08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86800" cy="1143000"/>
          </a:xfrm>
          <a:ln>
            <a:noFill/>
          </a:ln>
        </p:spPr>
        <p:txBody>
          <a:bodyPr>
            <a:normAutofit fontScale="90000"/>
          </a:bodyPr>
          <a:lstStyle/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Expression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of Class II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HLA on The Target Cells 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228600" y="1371600"/>
            <a:ext cx="8763000" cy="5334000"/>
          </a:xfrm>
          <a:noFill/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pPr marL="109728" indent="0" algn="ctr">
              <a:buNone/>
            </a:pPr>
            <a:r>
              <a:rPr lang="en-US" sz="3200" dirty="0" smtClean="0">
                <a:solidFill>
                  <a:schemeClr val="tx1"/>
                </a:solidFill>
              </a:rPr>
              <a:t>Infectious agent</a:t>
            </a:r>
            <a:endParaRPr lang="en-US" sz="3200" dirty="0" smtClean="0"/>
          </a:p>
          <a:p>
            <a:pPr marL="109728" indent="0">
              <a:buNone/>
            </a:pPr>
            <a:endParaRPr lang="en-US" sz="3200" dirty="0" smtClean="0"/>
          </a:p>
          <a:p>
            <a:pPr marL="109728" indent="0">
              <a:buNone/>
            </a:pPr>
            <a:r>
              <a:rPr lang="en-US" sz="3200" dirty="0" smtClean="0"/>
              <a:t>Inflammatory </a:t>
            </a:r>
            <a:r>
              <a:rPr lang="en-US" sz="3200" dirty="0"/>
              <a:t>cells </a:t>
            </a:r>
            <a:r>
              <a:rPr lang="en-US" sz="3200" dirty="0" smtClean="0"/>
              <a:t>chemotaxis &amp; </a:t>
            </a:r>
            <a:r>
              <a:rPr lang="en-US" sz="3200" dirty="0"/>
              <a:t>INF</a:t>
            </a:r>
            <a:r>
              <a:rPr lang="el-GR" sz="3200" dirty="0" smtClean="0">
                <a:cs typeface="Times New Roman" pitchFamily="18" charset="0"/>
              </a:rPr>
              <a:t>γ</a:t>
            </a:r>
            <a:r>
              <a:rPr lang="en-US" sz="3200" dirty="0" smtClean="0">
                <a:cs typeface="Times New Roman" pitchFamily="18" charset="0"/>
              </a:rPr>
              <a:t> </a:t>
            </a:r>
            <a:r>
              <a:rPr lang="en-US" sz="3200" dirty="0" smtClean="0"/>
              <a:t>production</a:t>
            </a:r>
          </a:p>
          <a:p>
            <a:pPr marL="109728" indent="0">
              <a:buNone/>
            </a:pPr>
            <a:endParaRPr lang="en-US" sz="3200" dirty="0" smtClean="0"/>
          </a:p>
          <a:p>
            <a:pPr marL="109728" indent="0">
              <a:buNone/>
            </a:pPr>
            <a:r>
              <a:rPr lang="en-US" sz="3200" dirty="0" smtClean="0"/>
              <a:t>Expression </a:t>
            </a:r>
            <a:r>
              <a:rPr lang="en-US" sz="3200" dirty="0"/>
              <a:t>of </a:t>
            </a:r>
            <a:r>
              <a:rPr lang="en-US" sz="3200" dirty="0" smtClean="0"/>
              <a:t>HLA </a:t>
            </a:r>
            <a:r>
              <a:rPr lang="en-US" sz="3200" dirty="0"/>
              <a:t>genes </a:t>
            </a:r>
            <a:r>
              <a:rPr lang="en-US" sz="3200" dirty="0" smtClean="0"/>
              <a:t>(MHC class II) on endocrine cells </a:t>
            </a:r>
            <a:endParaRPr lang="en-US" sz="3200" dirty="0">
              <a:solidFill>
                <a:schemeClr val="tx1"/>
              </a:solidFill>
            </a:endParaRPr>
          </a:p>
          <a:p>
            <a:pPr marL="109728" indent="0" algn="l">
              <a:buNone/>
            </a:pPr>
            <a:r>
              <a:rPr lang="en-US" sz="3200" dirty="0" smtClean="0">
                <a:solidFill>
                  <a:schemeClr val="tx1"/>
                </a:solidFill>
              </a:rPr>
              <a:t>                                                                                      </a:t>
            </a:r>
          </a:p>
          <a:p>
            <a:pPr marL="109728" indent="0" algn="ctr">
              <a:buNone/>
            </a:pPr>
            <a:r>
              <a:rPr lang="en-US" sz="3200" dirty="0" smtClean="0"/>
              <a:t>Presentation </a:t>
            </a:r>
            <a:r>
              <a:rPr lang="en-US" sz="3200" dirty="0"/>
              <a:t>of own cellular proteins</a:t>
            </a:r>
          </a:p>
          <a:p>
            <a:pPr marL="109728" indent="0">
              <a:buNone/>
            </a:pPr>
            <a:endParaRPr lang="en-US" sz="3200" dirty="0" smtClean="0">
              <a:solidFill>
                <a:schemeClr val="tx1"/>
              </a:solidFill>
            </a:endParaRPr>
          </a:p>
          <a:p>
            <a:pPr marL="109728" indent="0" algn="ctr">
              <a:buNone/>
            </a:pPr>
            <a:r>
              <a:rPr lang="en-US" sz="3200" dirty="0" smtClean="0">
                <a:solidFill>
                  <a:schemeClr val="tx1"/>
                </a:solidFill>
              </a:rPr>
              <a:t>    </a:t>
            </a:r>
            <a:r>
              <a:rPr lang="en-US" sz="3200" dirty="0" smtClean="0"/>
              <a:t>Reactive </a:t>
            </a:r>
            <a:r>
              <a:rPr lang="en-US" sz="3200" dirty="0" smtClean="0">
                <a:solidFill>
                  <a:schemeClr val="tx1"/>
                </a:solidFill>
              </a:rPr>
              <a:t>T and B cell response. </a:t>
            </a:r>
          </a:p>
          <a:p>
            <a:pPr algn="l"/>
            <a:endParaRPr lang="en-US" sz="3200" dirty="0" smtClean="0">
              <a:solidFill>
                <a:schemeClr val="tx1"/>
              </a:solidFill>
            </a:endParaRPr>
          </a:p>
          <a:p>
            <a:pPr algn="l"/>
            <a:endParaRPr lang="en-US" sz="3200" dirty="0" smtClean="0">
              <a:solidFill>
                <a:schemeClr val="tx1"/>
              </a:solidFill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4358105" y="1981200"/>
            <a:ext cx="271017" cy="5996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4358105" y="2926257"/>
            <a:ext cx="332509" cy="73134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4358105" y="4114800"/>
            <a:ext cx="317518" cy="10313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>
            <a:off x="4371390" y="5486401"/>
            <a:ext cx="305938" cy="762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424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2401887"/>
            <a:ext cx="8915400" cy="1470025"/>
          </a:xfrm>
        </p:spPr>
        <p:txBody>
          <a:bodyPr>
            <a:noAutofit/>
          </a:bodyPr>
          <a:lstStyle/>
          <a:p>
            <a:pPr algn="ctr"/>
            <a:r>
              <a:rPr lang="en-US" sz="6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Chronic Lymphocytic Thyroiditis:</a:t>
            </a:r>
            <a:br>
              <a:rPr lang="en-US" sz="6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</a:br>
            <a:r>
              <a:rPr lang="en-US" sz="6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(Hashimoto’s Thyroiditis): </a:t>
            </a:r>
            <a:endParaRPr lang="en-US" sz="6000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1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228600" y="228600"/>
            <a:ext cx="8534400" cy="6477000"/>
          </a:xfrm>
          <a:noFill/>
          <a:ln>
            <a:solidFill>
              <a:srgbClr val="C00000"/>
            </a:solidFill>
          </a:ln>
        </p:spPr>
        <p:txBody>
          <a:bodyPr>
            <a:normAutofit lnSpcReduction="10000"/>
          </a:bodyPr>
          <a:lstStyle/>
          <a:p>
            <a:r>
              <a:rPr lang="en-US" sz="3200" dirty="0"/>
              <a:t>The first disease recognized as autoimmune </a:t>
            </a:r>
            <a:r>
              <a:rPr lang="en-US" sz="3200" dirty="0" smtClean="0"/>
              <a:t>disease by </a:t>
            </a:r>
            <a:r>
              <a:rPr lang="en-US" sz="3200" dirty="0"/>
              <a:t>the Japanese specialist (</a:t>
            </a:r>
            <a:r>
              <a:rPr lang="en-US" sz="3200" i="1" dirty="0" err="1"/>
              <a:t>Hakaru</a:t>
            </a:r>
            <a:r>
              <a:rPr lang="en-US" sz="3200" i="1" dirty="0"/>
              <a:t> Hashimoto</a:t>
            </a:r>
            <a:r>
              <a:rPr lang="en-US" sz="3200" dirty="0"/>
              <a:t>) in Germany in </a:t>
            </a:r>
            <a:r>
              <a:rPr lang="en-US" sz="3200" dirty="0" smtClean="0"/>
              <a:t>1912.he named the disease Struma </a:t>
            </a:r>
            <a:r>
              <a:rPr lang="en-US" sz="3200" dirty="0" err="1" smtClean="0"/>
              <a:t>Lymphomatosa</a:t>
            </a:r>
            <a:r>
              <a:rPr lang="en-US" sz="3200" dirty="0" smtClean="0"/>
              <a:t>. </a:t>
            </a:r>
            <a:endParaRPr lang="en-US" sz="3200" dirty="0"/>
          </a:p>
          <a:p>
            <a:pPr algn="l"/>
            <a:r>
              <a:rPr lang="en-US" sz="3200" dirty="0" smtClean="0">
                <a:solidFill>
                  <a:schemeClr val="tx1"/>
                </a:solidFill>
              </a:rPr>
              <a:t>The thyroid </a:t>
            </a:r>
            <a:r>
              <a:rPr lang="en-US" sz="3200" dirty="0">
                <a:solidFill>
                  <a:schemeClr val="tx1"/>
                </a:solidFill>
              </a:rPr>
              <a:t>gland </a:t>
            </a:r>
            <a:r>
              <a:rPr lang="en-US" sz="3200" dirty="0" smtClean="0">
                <a:solidFill>
                  <a:schemeClr val="tx1"/>
                </a:solidFill>
              </a:rPr>
              <a:t>is </a:t>
            </a:r>
            <a:r>
              <a:rPr lang="en-US" sz="3200" dirty="0">
                <a:solidFill>
                  <a:schemeClr val="tx1"/>
                </a:solidFill>
              </a:rPr>
              <a:t>attacked by </a:t>
            </a:r>
            <a:r>
              <a:rPr lang="en-US" sz="3200" b="1" dirty="0" smtClean="0"/>
              <a:t>cell-</a:t>
            </a:r>
            <a:r>
              <a:rPr lang="en-US" sz="3200" dirty="0" smtClean="0"/>
              <a:t> </a:t>
            </a:r>
            <a:r>
              <a:rPr lang="en-US" sz="3200" dirty="0"/>
              <a:t>and </a:t>
            </a:r>
            <a:r>
              <a:rPr lang="en-US" sz="3200" b="1" dirty="0" smtClean="0"/>
              <a:t>antibody- </a:t>
            </a:r>
            <a:r>
              <a:rPr lang="en-US" sz="3200" dirty="0" smtClean="0"/>
              <a:t>mediated immune </a:t>
            </a:r>
            <a:r>
              <a:rPr lang="en-US" sz="3200" dirty="0"/>
              <a:t>processes. </a:t>
            </a:r>
            <a:endParaRPr lang="en-US" sz="3200" dirty="0" smtClean="0"/>
          </a:p>
          <a:p>
            <a:pPr algn="l"/>
            <a:r>
              <a:rPr lang="en-US" sz="3200" b="1" dirty="0" smtClean="0">
                <a:solidFill>
                  <a:srgbClr val="C00000"/>
                </a:solidFill>
              </a:rPr>
              <a:t>Main manifestations: </a:t>
            </a:r>
            <a:r>
              <a:rPr lang="en-US" sz="3200" dirty="0" smtClean="0">
                <a:solidFill>
                  <a:srgbClr val="C00000"/>
                </a:solidFill>
              </a:rPr>
              <a:t>Hypothyroidism</a:t>
            </a:r>
            <a:r>
              <a:rPr lang="en-US" sz="3200" dirty="0" smtClean="0">
                <a:solidFill>
                  <a:schemeClr val="tx1"/>
                </a:solidFill>
              </a:rPr>
              <a:t>, </a:t>
            </a:r>
            <a:r>
              <a:rPr lang="en-US" sz="3200" dirty="0" smtClean="0">
                <a:solidFill>
                  <a:srgbClr val="C00000"/>
                </a:solidFill>
              </a:rPr>
              <a:t>large</a:t>
            </a:r>
            <a:r>
              <a:rPr lang="en-US" sz="3200" dirty="0" smtClean="0">
                <a:solidFill>
                  <a:schemeClr val="tx1"/>
                </a:solidFill>
              </a:rPr>
              <a:t> and </a:t>
            </a:r>
            <a:r>
              <a:rPr lang="en-US" sz="3200" dirty="0" smtClean="0">
                <a:solidFill>
                  <a:srgbClr val="C00000"/>
                </a:solidFill>
              </a:rPr>
              <a:t>lobulated</a:t>
            </a:r>
            <a:r>
              <a:rPr lang="en-US" sz="3200" dirty="0" smtClean="0">
                <a:solidFill>
                  <a:schemeClr val="tx1"/>
                </a:solidFill>
              </a:rPr>
              <a:t> thyroid gland due to lymphocytic infiltration and  fibrosis.  </a:t>
            </a:r>
            <a:endParaRPr lang="en-US" sz="3200" dirty="0" smtClean="0">
              <a:solidFill>
                <a:schemeClr val="tx1"/>
              </a:solidFill>
            </a:endParaRPr>
          </a:p>
          <a:p>
            <a:pPr marL="109728" lvl="0" indent="0">
              <a:buClr>
                <a:srgbClr val="FEB80A"/>
              </a:buClr>
              <a:buNone/>
            </a:pPr>
            <a:r>
              <a:rPr lang="en-US" sz="3200" b="1" u="sng" dirty="0">
                <a:solidFill>
                  <a:srgbClr val="EA157A">
                    <a:lumMod val="75000"/>
                  </a:srgbClr>
                </a:solidFill>
              </a:rPr>
              <a:t>Immunological features:</a:t>
            </a:r>
          </a:p>
          <a:p>
            <a:pPr lvl="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black"/>
                </a:solidFill>
              </a:rPr>
              <a:t>Lymphocytic infiltration of the thyroid gland </a:t>
            </a:r>
          </a:p>
          <a:p>
            <a:pPr lvl="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black"/>
                </a:solidFill>
              </a:rPr>
              <a:t>Presence of  antibodies against thyroid antigens.</a:t>
            </a:r>
          </a:p>
          <a:p>
            <a:pPr lvl="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black"/>
                </a:solidFill>
              </a:rPr>
              <a:t>Cellular sensitization to thyroid antigens</a:t>
            </a:r>
            <a:r>
              <a:rPr lang="en-US" sz="3200" dirty="0" smtClean="0">
                <a:solidFill>
                  <a:prstClr val="black"/>
                </a:solidFill>
              </a:rPr>
              <a:t>.</a:t>
            </a:r>
            <a:endParaRPr 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37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76200" y="76200"/>
            <a:ext cx="8991600" cy="6781800"/>
          </a:xfrm>
          <a:noFill/>
          <a:ln>
            <a:solidFill>
              <a:srgbClr val="7030A0"/>
            </a:solidFill>
          </a:ln>
        </p:spPr>
        <p:txBody>
          <a:bodyPr>
            <a:noAutofit/>
          </a:bodyPr>
          <a:lstStyle/>
          <a:p>
            <a:pPr marL="109728" lvl="0" indent="0">
              <a:buClr>
                <a:srgbClr val="C00000"/>
              </a:buClr>
              <a:buSzPct val="121000"/>
              <a:buNone/>
            </a:pPr>
            <a:r>
              <a:rPr lang="en-US" sz="3200" b="1" u="sng" dirty="0" smtClean="0">
                <a:solidFill>
                  <a:schemeClr val="accent1">
                    <a:lumMod val="50000"/>
                  </a:schemeClr>
                </a:solidFill>
              </a:rPr>
              <a:t>Risk factors: </a:t>
            </a:r>
            <a:endParaRPr lang="en-US" sz="3200" b="1" u="sng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3200" b="1" dirty="0" smtClean="0"/>
              <a:t>HLA</a:t>
            </a:r>
            <a:r>
              <a:rPr lang="en-US" sz="3200" dirty="0" smtClean="0"/>
              <a:t> gene </a:t>
            </a:r>
            <a:r>
              <a:rPr lang="en-US" sz="3200" dirty="0"/>
              <a:t>polymorphism (DR4, </a:t>
            </a:r>
            <a:r>
              <a:rPr lang="en-US" sz="3200" dirty="0" smtClean="0"/>
              <a:t>DR5, DR3).</a:t>
            </a:r>
            <a:endParaRPr lang="en-US" sz="3200" dirty="0" smtClean="0"/>
          </a:p>
          <a:p>
            <a:pPr lvl="0"/>
            <a:r>
              <a:rPr lang="en-US" sz="3200" b="1" dirty="0" smtClean="0"/>
              <a:t>CTLA-4</a:t>
            </a:r>
            <a:r>
              <a:rPr lang="en-US" sz="3200" dirty="0" smtClean="0"/>
              <a:t> </a:t>
            </a:r>
            <a:r>
              <a:rPr lang="en-US" sz="3200" dirty="0"/>
              <a:t>*gene polymorphism (cytotoxic T-lymphocyte associated protein) result in reduced negative regulation of T-cells</a:t>
            </a:r>
            <a:r>
              <a:rPr lang="en-US" sz="3200" dirty="0" smtClean="0"/>
              <a:t>.</a:t>
            </a:r>
          </a:p>
          <a:p>
            <a:pPr lvl="0">
              <a:buClr>
                <a:srgbClr val="FEB80A"/>
              </a:buClr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prstClr val="black"/>
                </a:solidFill>
              </a:rPr>
              <a:t>Family history of thyroid disease.</a:t>
            </a:r>
          </a:p>
          <a:p>
            <a:pPr lvl="0">
              <a:buClr>
                <a:srgbClr val="FEB80A"/>
              </a:buClr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prstClr val="black"/>
                </a:solidFill>
              </a:rPr>
              <a:t>Chromosomal disorders: Turner, Klinefelter’s and  Down’s Syndrome.</a:t>
            </a:r>
          </a:p>
          <a:p>
            <a:pPr lvl="0">
              <a:buClr>
                <a:srgbClr val="FEB80A"/>
              </a:buClr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prstClr val="black"/>
                </a:solidFill>
              </a:rPr>
              <a:t>Associated with other autoimmune diseases such as: SLE, dermatitis, and scleroderma.</a:t>
            </a:r>
          </a:p>
          <a:p>
            <a:pPr lvl="0">
              <a:buClr>
                <a:srgbClr val="FEB80A"/>
              </a:buClr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prstClr val="black"/>
                </a:solidFill>
              </a:rPr>
              <a:t>Tobacco smoking.</a:t>
            </a:r>
          </a:p>
          <a:p>
            <a:pPr lvl="0">
              <a:buClr>
                <a:srgbClr val="FEB80A"/>
              </a:buClr>
            </a:pPr>
            <a:r>
              <a:rPr lang="en-US" sz="3200" dirty="0" smtClean="0">
                <a:solidFill>
                  <a:prstClr val="black"/>
                </a:solidFill>
              </a:rPr>
              <a:t>Most common in middle-aged, starts in adulthood. </a:t>
            </a:r>
          </a:p>
          <a:p>
            <a:pPr lvl="0">
              <a:buClr>
                <a:srgbClr val="FEB80A"/>
              </a:buClr>
            </a:pPr>
            <a:r>
              <a:rPr lang="en-US" sz="3200" dirty="0" smtClean="0">
                <a:solidFill>
                  <a:prstClr val="black"/>
                </a:solidFill>
              </a:rPr>
              <a:t>Woman to men ratio is  7:1.</a:t>
            </a:r>
            <a:endParaRPr 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9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763000" cy="6324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4334031" y="3581400"/>
            <a:ext cx="228600" cy="609600"/>
          </a:xfrm>
          <a:prstGeom prst="ellipse">
            <a:avLst/>
          </a:prstGeom>
          <a:solidFill>
            <a:srgbClr val="00B050"/>
          </a:solidFill>
          <a:ln>
            <a:solidFill>
              <a:srgbClr val="6919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200400" y="3212068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Antigen</a:t>
            </a:r>
            <a:endParaRPr lang="en-US" b="1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4053031" y="3581400"/>
            <a:ext cx="281000" cy="3048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588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800" dirty="0" smtClean="0"/>
              <a:t>n</a:t>
            </a:r>
            <a:endParaRPr lang="en-US" sz="800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76200" y="76200"/>
            <a:ext cx="8991600" cy="6629400"/>
          </a:xfrm>
          <a:noFill/>
          <a:ln>
            <a:solidFill>
              <a:srgbClr val="7030A0"/>
            </a:solidFill>
          </a:ln>
        </p:spPr>
        <p:txBody>
          <a:bodyPr>
            <a:noAutofit/>
          </a:bodyPr>
          <a:lstStyle/>
          <a:p>
            <a:pPr marL="109728" indent="0" algn="l">
              <a:buNone/>
            </a:pPr>
            <a:r>
              <a:rPr lang="en-US" sz="2900" b="1" dirty="0" smtClean="0">
                <a:solidFill>
                  <a:srgbClr val="C00000"/>
                </a:solidFill>
              </a:rPr>
              <a:t>Pathogenesis of chronic thyroiditis: </a:t>
            </a:r>
          </a:p>
          <a:p>
            <a:pPr algn="l">
              <a:buClr>
                <a:schemeClr val="accent6">
                  <a:lumMod val="75000"/>
                </a:schemeClr>
              </a:buClr>
              <a:buSzPct val="120000"/>
            </a:pPr>
            <a:r>
              <a:rPr lang="en-US" sz="2900" dirty="0" smtClean="0"/>
              <a:t>Expression of MHC </a:t>
            </a:r>
            <a:r>
              <a:rPr lang="en-US" sz="2900" dirty="0"/>
              <a:t>c</a:t>
            </a:r>
            <a:r>
              <a:rPr lang="en-US" sz="2900" dirty="0" smtClean="0"/>
              <a:t>lass II + self epitope complex on the thyroid cell surface. </a:t>
            </a:r>
          </a:p>
          <a:p>
            <a:pPr algn="l">
              <a:buClr>
                <a:schemeClr val="accent6">
                  <a:lumMod val="75000"/>
                </a:schemeClr>
              </a:buClr>
              <a:buSzPct val="120000"/>
            </a:pPr>
            <a:r>
              <a:rPr lang="en-US" sz="2900" dirty="0" smtClean="0"/>
              <a:t> Thyroid cell-CD4</a:t>
            </a:r>
            <a:r>
              <a:rPr lang="en-US" sz="2900" b="1" baseline="30000" dirty="0" smtClean="0"/>
              <a:t>+</a:t>
            </a:r>
            <a:r>
              <a:rPr lang="en-US" sz="2900" dirty="0" smtClean="0"/>
              <a:t> Lymphocyte interaction. </a:t>
            </a:r>
          </a:p>
          <a:p>
            <a:pPr>
              <a:buClr>
                <a:schemeClr val="accent6">
                  <a:lumMod val="75000"/>
                </a:schemeClr>
              </a:buClr>
              <a:buSzPct val="120000"/>
            </a:pPr>
            <a:r>
              <a:rPr lang="en-US" sz="2900" dirty="0" smtClean="0"/>
              <a:t> Chemotaxis of CTL and </a:t>
            </a:r>
            <a:r>
              <a:rPr lang="en-US" sz="2900" dirty="0" smtClean="0"/>
              <a:t>macrophages.                          </a:t>
            </a:r>
            <a:r>
              <a:rPr lang="en-US" sz="2900" dirty="0" smtClean="0">
                <a:solidFill>
                  <a:prstClr val="black"/>
                </a:solidFill>
              </a:rPr>
              <a:t>CTL-thyroid </a:t>
            </a:r>
            <a:r>
              <a:rPr lang="en-US" sz="2900" dirty="0">
                <a:solidFill>
                  <a:prstClr val="black"/>
                </a:solidFill>
              </a:rPr>
              <a:t>cell interaction and killing </a:t>
            </a:r>
            <a:r>
              <a:rPr lang="en-US" sz="2900" dirty="0" smtClean="0">
                <a:solidFill>
                  <a:prstClr val="black"/>
                </a:solidFill>
              </a:rPr>
              <a:t>by apoptosis due to l</a:t>
            </a:r>
            <a:r>
              <a:rPr lang="en-US" sz="2900" dirty="0" smtClean="0"/>
              <a:t>oss </a:t>
            </a:r>
            <a:r>
              <a:rPr lang="en-US" sz="2900" dirty="0"/>
              <a:t>of T </a:t>
            </a:r>
            <a:r>
              <a:rPr lang="en-US" sz="2900" dirty="0" smtClean="0"/>
              <a:t>lymphocyte suppressor </a:t>
            </a:r>
            <a:r>
              <a:rPr lang="en-US" sz="2900" dirty="0"/>
              <a:t>function </a:t>
            </a:r>
            <a:r>
              <a:rPr lang="en-US" sz="2900" dirty="0" smtClean="0"/>
              <a:t>(CTLA-4 </a:t>
            </a:r>
            <a:r>
              <a:rPr lang="en-US" sz="2900" dirty="0"/>
              <a:t>gene </a:t>
            </a:r>
            <a:r>
              <a:rPr lang="en-US" sz="2900" dirty="0" smtClean="0"/>
              <a:t>mutation).</a:t>
            </a:r>
          </a:p>
          <a:p>
            <a:pPr>
              <a:buClr>
                <a:schemeClr val="accent6">
                  <a:lumMod val="75000"/>
                </a:schemeClr>
              </a:buClr>
              <a:buSzPct val="120000"/>
            </a:pPr>
            <a:r>
              <a:rPr lang="en-US" sz="2900" dirty="0" smtClean="0">
                <a:solidFill>
                  <a:prstClr val="black"/>
                </a:solidFill>
              </a:rPr>
              <a:t>Cell lysis and release of more self </a:t>
            </a:r>
            <a:r>
              <a:rPr lang="en-US" sz="2900" dirty="0" smtClean="0">
                <a:solidFill>
                  <a:prstClr val="black"/>
                </a:solidFill>
              </a:rPr>
              <a:t>antigens. </a:t>
            </a:r>
            <a:r>
              <a:rPr lang="en-US" sz="2900" dirty="0" smtClean="0">
                <a:solidFill>
                  <a:prstClr val="black"/>
                </a:solidFill>
              </a:rPr>
              <a:t>Engulfment by </a:t>
            </a:r>
            <a:r>
              <a:rPr lang="en-US" sz="2900" dirty="0">
                <a:solidFill>
                  <a:prstClr val="black"/>
                </a:solidFill>
              </a:rPr>
              <a:t>the macrophages; antigen presentation. </a:t>
            </a:r>
          </a:p>
          <a:p>
            <a:pPr lvl="0">
              <a:buClr>
                <a:srgbClr val="1AB39F">
                  <a:lumMod val="75000"/>
                </a:srgbClr>
              </a:buClr>
              <a:buSzPct val="120000"/>
            </a:pPr>
            <a:r>
              <a:rPr lang="en-US" sz="2900" dirty="0">
                <a:solidFill>
                  <a:prstClr val="black"/>
                </a:solidFill>
              </a:rPr>
              <a:t> Activation of B lymphocytes and production of anti- </a:t>
            </a:r>
            <a:r>
              <a:rPr lang="en-US" sz="2900" b="1" dirty="0">
                <a:solidFill>
                  <a:prstClr val="black"/>
                </a:solidFill>
              </a:rPr>
              <a:t>thyroid peroxidase </a:t>
            </a:r>
            <a:r>
              <a:rPr lang="en-US" sz="2900" dirty="0">
                <a:solidFill>
                  <a:prstClr val="black"/>
                </a:solidFill>
              </a:rPr>
              <a:t>and anti-</a:t>
            </a:r>
            <a:r>
              <a:rPr lang="en-US" sz="2900" b="1" dirty="0">
                <a:solidFill>
                  <a:prstClr val="black"/>
                </a:solidFill>
              </a:rPr>
              <a:t>thyroglobulin</a:t>
            </a:r>
            <a:r>
              <a:rPr lang="en-US" sz="2900" dirty="0">
                <a:solidFill>
                  <a:prstClr val="black"/>
                </a:solidFill>
              </a:rPr>
              <a:t> antibodies.</a:t>
            </a:r>
          </a:p>
          <a:p>
            <a:pPr lvl="0">
              <a:buClr>
                <a:srgbClr val="1AB39F">
                  <a:lumMod val="75000"/>
                </a:srgbClr>
              </a:buClr>
              <a:buSzPct val="120000"/>
            </a:pPr>
            <a:r>
              <a:rPr lang="en-US" sz="2900" dirty="0">
                <a:solidFill>
                  <a:prstClr val="black"/>
                </a:solidFill>
              </a:rPr>
              <a:t> ADCC of cuboidal cells lining the thyroid follicles by CD8 and N.K cells</a:t>
            </a:r>
            <a:r>
              <a:rPr lang="en-US" sz="2900" dirty="0" smtClean="0">
                <a:solidFill>
                  <a:prstClr val="black"/>
                </a:solidFill>
              </a:rPr>
              <a:t>.</a:t>
            </a:r>
            <a:endParaRPr lang="en-US" sz="29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30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Custom 3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Custom 2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Custom 2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Urban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Custom 3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Urban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Custom 3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Measurement of Immune function-13,14</Template>
  <TotalTime>11311</TotalTime>
  <Words>1399</Words>
  <Application>Microsoft Office PowerPoint</Application>
  <PresentationFormat>On-screen Show (4:3)</PresentationFormat>
  <Paragraphs>166</Paragraphs>
  <Slides>37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37</vt:i4>
      </vt:variant>
    </vt:vector>
  </HeadingPairs>
  <TitlesOfParts>
    <vt:vector size="42" baseType="lpstr">
      <vt:lpstr>Urban</vt:lpstr>
      <vt:lpstr>Thatch</vt:lpstr>
      <vt:lpstr>1_Thatch</vt:lpstr>
      <vt:lpstr>1_Urban</vt:lpstr>
      <vt:lpstr>2_Urban</vt:lpstr>
      <vt:lpstr>Thyroid Autoimmune Diseases</vt:lpstr>
      <vt:lpstr>Mechanisms of development of Autoimmune endocrine disease:</vt:lpstr>
      <vt:lpstr>The antigen cross-reactivity: </vt:lpstr>
      <vt:lpstr>Expression of Class II HLA on The Target Cells </vt:lpstr>
      <vt:lpstr>Chronic Lymphocytic Thyroiditis: (Hashimoto’s Thyroiditis): </vt:lpstr>
      <vt:lpstr>PowerPoint Presentation</vt:lpstr>
      <vt:lpstr>PowerPoint Presentation</vt:lpstr>
      <vt:lpstr>PowerPoint Presentation</vt:lpstr>
      <vt:lpstr>n</vt:lpstr>
      <vt:lpstr>ADCC: antibody dependent cell mediated cytotoxicity </vt:lpstr>
      <vt:lpstr>PowerPoint Presentation</vt:lpstr>
      <vt:lpstr>n</vt:lpstr>
      <vt:lpstr>Lymphocytes infiltrate and germinal centers formation</vt:lpstr>
      <vt:lpstr>N</vt:lpstr>
      <vt:lpstr>Stages &amp; Clinical Features of Chronic Thyroiditis: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Graves’ Disease: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Pathogenesis mechanism of Graves’ disease: </vt:lpstr>
      <vt:lpstr>n</vt:lpstr>
      <vt:lpstr>N</vt:lpstr>
      <vt:lpstr>PowerPoint Presentation</vt:lpstr>
      <vt:lpstr>PowerPoint Presentation</vt:lpstr>
      <vt:lpstr> Graves’ Goiter  and Exophthalmos</vt:lpstr>
      <vt:lpstr>Diagnosis of Graves’ disease: </vt:lpstr>
      <vt:lpstr>Treatment:??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Thyroid Autoimmune Diseases:</dc:title>
  <dc:creator>Dr.Nemr Mansour</dc:creator>
  <cp:lastModifiedBy>Sozan Fadl</cp:lastModifiedBy>
  <cp:revision>221</cp:revision>
  <dcterms:created xsi:type="dcterms:W3CDTF">2012-09-22T06:56:23Z</dcterms:created>
  <dcterms:modified xsi:type="dcterms:W3CDTF">2016-01-24T09:38:11Z</dcterms:modified>
</cp:coreProperties>
</file>